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96" r:id="rId6"/>
    <p:sldId id="293" r:id="rId7"/>
    <p:sldId id="302" r:id="rId8"/>
    <p:sldId id="294" r:id="rId9"/>
    <p:sldId id="301" r:id="rId10"/>
    <p:sldId id="295" r:id="rId11"/>
    <p:sldId id="260" r:id="rId12"/>
    <p:sldId id="261" r:id="rId13"/>
    <p:sldId id="262" r:id="rId14"/>
    <p:sldId id="287" r:id="rId15"/>
    <p:sldId id="299" r:id="rId16"/>
    <p:sldId id="300" r:id="rId17"/>
    <p:sldId id="263" r:id="rId18"/>
    <p:sldId id="280" r:id="rId19"/>
    <p:sldId id="281" r:id="rId20"/>
    <p:sldId id="282" r:id="rId21"/>
    <p:sldId id="284" r:id="rId22"/>
    <p:sldId id="286" r:id="rId23"/>
    <p:sldId id="288" r:id="rId24"/>
    <p:sldId id="297" r:id="rId25"/>
    <p:sldId id="290" r:id="rId26"/>
    <p:sldId id="291" r:id="rId27"/>
    <p:sldId id="285" r:id="rId28"/>
  </p:sldIdLst>
  <p:sldSz cx="10693400" cy="75565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9" autoAdjust="0"/>
  </p:normalViewPr>
  <p:slideViewPr>
    <p:cSldViewPr>
      <p:cViewPr varScale="1">
        <p:scale>
          <a:sx n="96" d="100"/>
          <a:sy n="96" d="100"/>
        </p:scale>
        <p:origin x="-1566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Среднегодовая численность постоянного населения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464548930577795"/>
          <c:y val="8.8095768491943074E-2"/>
          <c:w val="0.5026105923980928"/>
          <c:h val="0.77815448892319683"/>
        </c:manualLayout>
      </c:layout>
      <c:lineChart>
        <c:grouping val="standard"/>
        <c:ser>
          <c:idx val="0"/>
          <c:order val="0"/>
          <c:marker>
            <c:symbol val="none"/>
          </c:marker>
          <c:dLbls>
            <c:showVal val="1"/>
          </c:dLbls>
          <c:cat>
            <c:strRef>
              <c:f>Лист5!$A$2:$A$6</c:f>
              <c:strCache>
                <c:ptCount val="5"/>
                <c:pt idx="0">
                  <c:v>2021 отчет</c:v>
                </c:pt>
                <c:pt idx="1">
                  <c:v>2022 отчет</c:v>
                </c:pt>
                <c:pt idx="2">
                  <c:v>2023 оценка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12193</c:v>
                </c:pt>
                <c:pt idx="1">
                  <c:v>11980</c:v>
                </c:pt>
                <c:pt idx="2">
                  <c:v>11880</c:v>
                </c:pt>
                <c:pt idx="3">
                  <c:v>11780</c:v>
                </c:pt>
                <c:pt idx="4">
                  <c:v>11550</c:v>
                </c:pt>
              </c:numCache>
            </c:numRef>
          </c:val>
        </c:ser>
        <c:marker val="1"/>
        <c:axId val="185148160"/>
        <c:axId val="185150080"/>
      </c:lineChart>
      <c:catAx>
        <c:axId val="185148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85150080"/>
        <c:crosses val="autoZero"/>
        <c:auto val="1"/>
        <c:lblAlgn val="ctr"/>
        <c:lblOffset val="100"/>
      </c:catAx>
      <c:valAx>
        <c:axId val="18515008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Человек</a:t>
                </a:r>
              </a:p>
            </c:rich>
          </c:tx>
          <c:layout/>
        </c:title>
        <c:numFmt formatCode="General" sourceLinked="1"/>
        <c:tickLblPos val="none"/>
        <c:crossAx val="18514816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4E67C8"/>
            </a:solidFill>
          </c:spPr>
          <c:dLbls>
            <c:dLbl>
              <c:idx val="0"/>
              <c:layout>
                <c:manualLayout>
                  <c:x val="-6.361197783229966E-3"/>
                  <c:y val="-2.1065464643006581E-2"/>
                </c:manualLayout>
              </c:layout>
              <c:showVal val="1"/>
            </c:dLbl>
            <c:dLbl>
              <c:idx val="1"/>
              <c:layout>
                <c:manualLayout>
                  <c:x val="7.6655075536074656E-3"/>
                  <c:y val="-3.9382060938034917E-2"/>
                </c:manualLayout>
              </c:layout>
              <c:showVal val="1"/>
            </c:dLbl>
            <c:dLbl>
              <c:idx val="2"/>
              <c:layout>
                <c:manualLayout>
                  <c:x val="-8.3892257673914682E-3"/>
                  <c:y val="-3.1036935600441264E-2"/>
                </c:manualLayout>
              </c:layout>
              <c:showVal val="1"/>
            </c:dLbl>
            <c:dLbl>
              <c:idx val="3"/>
              <c:layout>
                <c:manualLayout>
                  <c:x val="2.7138407754313432E-3"/>
                  <c:y val="-1.846285518657995E-2"/>
                </c:manualLayout>
              </c:layout>
              <c:showVal val="1"/>
            </c:dLbl>
            <c:dLbl>
              <c:idx val="4"/>
              <c:layout>
                <c:manualLayout>
                  <c:x val="-1.5152795176321138E-3"/>
                  <c:y val="-1.5179352580927378E-2"/>
                </c:manualLayout>
              </c:layout>
              <c:showVal val="1"/>
            </c:dLbl>
            <c:dLbl>
              <c:idx val="5"/>
              <c:layout>
                <c:manualLayout>
                  <c:x val="-1.3518233679958021E-3"/>
                  <c:y val="-1.562535661303208E-2"/>
                </c:manualLayout>
              </c:layout>
              <c:showVal val="1"/>
            </c:dLbl>
            <c:dLbl>
              <c:idx val="6"/>
              <c:layout>
                <c:manualLayout>
                  <c:x val="6.9396802282152524E-3"/>
                  <c:y val="-5.4758644299897343E-3"/>
                </c:manualLayout>
              </c:layout>
              <c:showVal val="1"/>
            </c:dLbl>
            <c:dLbl>
              <c:idx val="7"/>
              <c:layout>
                <c:manualLayout>
                  <c:x val="-7.9553346404356139E-3"/>
                  <c:y val="-2.2543649435124991E-3"/>
                </c:manualLayout>
              </c:layout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25.9</c:v>
                </c:pt>
                <c:pt idx="1">
                  <c:v>16.100000000000001</c:v>
                </c:pt>
                <c:pt idx="2">
                  <c:v>16.7</c:v>
                </c:pt>
                <c:pt idx="3">
                  <c:v>1.1000000000000001</c:v>
                </c:pt>
                <c:pt idx="4">
                  <c:v>40.5</c:v>
                </c:pt>
                <c:pt idx="5">
                  <c:v>30.8</c:v>
                </c:pt>
                <c:pt idx="6">
                  <c:v>0.5</c:v>
                </c:pt>
                <c:pt idx="7">
                  <c:v>223.2</c:v>
                </c:pt>
              </c:numCache>
            </c:numRef>
          </c:val>
        </c:ser>
        <c:gapWidth val="100"/>
        <c:axId val="191558016"/>
        <c:axId val="191478400"/>
      </c:barChart>
      <c:valAx>
        <c:axId val="191478400"/>
        <c:scaling>
          <c:orientation val="minMax"/>
        </c:scaling>
        <c:axPos val="l"/>
        <c:majorGridlines/>
        <c:numFmt formatCode="General" sourceLinked="1"/>
        <c:tickLblPos val="nextTo"/>
        <c:crossAx val="191558016"/>
        <c:crosses val="autoZero"/>
        <c:crossBetween val="between"/>
      </c:valAx>
      <c:catAx>
        <c:axId val="19155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9147840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6941069898419381"/>
          <c:y val="2.9547719578530956E-2"/>
          <c:w val="0.32166072854104916"/>
          <c:h val="0.90245045456274486"/>
        </c:manualLayout>
      </c:layout>
      <c:txPr>
        <a:bodyPr/>
        <a:lstStyle/>
        <a:p>
          <a:pPr>
            <a:defRPr sz="135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1641184583215945E-2"/>
                  <c:y val="-0.13889592139754192"/>
                </c:manualLayout>
              </c:layout>
              <c:showVal val="1"/>
            </c:dLbl>
            <c:dLbl>
              <c:idx val="1"/>
              <c:layout>
                <c:manualLayout>
                  <c:x val="-2.7303177007327834E-2"/>
                  <c:y val="-1.631524589525752E-2"/>
                </c:manualLayout>
              </c:layout>
              <c:showVal val="1"/>
            </c:dLbl>
            <c:dLbl>
              <c:idx val="2"/>
              <c:layout>
                <c:manualLayout>
                  <c:x val="-1.412499801270878E-2"/>
                  <c:y val="-3.9198550057832023E-2"/>
                </c:manualLayout>
              </c:layout>
              <c:showVal val="1"/>
            </c:dLbl>
            <c:dLbl>
              <c:idx val="3"/>
              <c:layout>
                <c:manualLayout>
                  <c:x val="3.2261585507029184E-3"/>
                  <c:y val="-7.625468881083893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25.9</c:v>
                </c:pt>
                <c:pt idx="1">
                  <c:v>16.100000000000001</c:v>
                </c:pt>
                <c:pt idx="2">
                  <c:v>16.7</c:v>
                </c:pt>
                <c:pt idx="3">
                  <c:v>1.1000000000000001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5434358441043926"/>
          <c:y val="1.369863013698630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3.0349626108057246E-3"/>
                  <c:y val="-2.4094128644878293E-2"/>
                </c:manualLayout>
              </c:layout>
              <c:showVal val="1"/>
            </c:dLbl>
            <c:dLbl>
              <c:idx val="1"/>
              <c:layout>
                <c:manualLayout>
                  <c:x val="-1.1678675778735216E-2"/>
                  <c:y val="-2.0356308201200879E-2"/>
                </c:manualLayout>
              </c:layout>
              <c:showVal val="1"/>
            </c:dLbl>
            <c:dLbl>
              <c:idx val="2"/>
              <c:layout>
                <c:manualLayout>
                  <c:x val="-2.3188728767388868E-4"/>
                  <c:y val="-1.8424657534246575E-2"/>
                </c:manualLayout>
              </c:layout>
              <c:showVal val="1"/>
            </c:dLbl>
            <c:dLbl>
              <c:idx val="3"/>
              <c:layout>
                <c:manualLayout>
                  <c:x val="-4.3312038825335597E-3"/>
                  <c:y val="-8.4469492683277719E-3"/>
                </c:manualLayout>
              </c:layout>
              <c:showVal val="1"/>
            </c:dLbl>
            <c:dLbl>
              <c:idx val="4"/>
              <c:layout>
                <c:manualLayout>
                  <c:x val="-5.5378101322240423E-4"/>
                  <c:y val="-7.8506453816560677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</c:v>
                </c:pt>
                <c:pt idx="4">
                  <c:v>Прочие неналоговые доходы</c:v>
                </c:pt>
                <c:pt idx="5">
                  <c:v>Доходы от оказания платных услуг</c:v>
                </c:pt>
                <c:pt idx="6">
                  <c:v>Административные платежи и сборы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40520</c:v>
                </c:pt>
                <c:pt idx="1">
                  <c:v>81</c:v>
                </c:pt>
                <c:pt idx="2">
                  <c:v>30750</c:v>
                </c:pt>
                <c:pt idx="3">
                  <c:v>105</c:v>
                </c:pt>
                <c:pt idx="4">
                  <c:v>200</c:v>
                </c:pt>
                <c:pt idx="5">
                  <c:v>105</c:v>
                </c:pt>
                <c:pt idx="6">
                  <c:v>8</c:v>
                </c:pt>
              </c:numCache>
            </c:numRef>
          </c:val>
        </c:ser>
        <c:axId val="191853696"/>
        <c:axId val="191618432"/>
      </c:barChart>
      <c:valAx>
        <c:axId val="191618432"/>
        <c:scaling>
          <c:orientation val="minMax"/>
        </c:scaling>
        <c:axPos val="l"/>
        <c:majorGridlines/>
        <c:numFmt formatCode="General" sourceLinked="1"/>
        <c:tickLblPos val="nextTo"/>
        <c:crossAx val="191853696"/>
        <c:crosses val="autoZero"/>
        <c:crossBetween val="between"/>
      </c:valAx>
      <c:catAx>
        <c:axId val="191853696"/>
        <c:scaling>
          <c:orientation val="minMax"/>
        </c:scaling>
        <c:axPos val="b"/>
        <c:tickLblPos val="nextTo"/>
        <c:crossAx val="191618432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96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3926934808824646E-2"/>
                  <c:y val="-6.534940944881891E-2"/>
                </c:manualLayout>
              </c:layout>
              <c:showVal val="1"/>
            </c:dLbl>
            <c:dLbl>
              <c:idx val="1"/>
              <c:layout>
                <c:manualLayout>
                  <c:x val="-4.3838547208625962E-2"/>
                  <c:y val="8.4752911745406848E-2"/>
                </c:manualLayout>
              </c:layout>
              <c:showVal val="1"/>
            </c:dLbl>
            <c:dLbl>
              <c:idx val="2"/>
              <c:layout>
                <c:manualLayout>
                  <c:x val="1.40972972972973E-2"/>
                  <c:y val="-0.39511154855643044"/>
                </c:manualLayout>
              </c:layout>
              <c:showVal val="1"/>
            </c:dLbl>
            <c:dLbl>
              <c:idx val="3"/>
              <c:layout>
                <c:manualLayout>
                  <c:x val="4.3929119670851877E-2"/>
                  <c:y val="-3.711655183727034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66086</c:v>
                </c:pt>
                <c:pt idx="1">
                  <c:v>22320.3</c:v>
                </c:pt>
                <c:pt idx="2">
                  <c:v>119978.1</c:v>
                </c:pt>
                <c:pt idx="3">
                  <c:v>14781.5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515625E-2"/>
                  <c:y val="-3.881278538812785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1.9531250000000003E-2"/>
                  <c:y val="-8.6757990867580029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5.3385416666666664E-2"/>
                  <c:y val="5.251141552511415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6.5104166666666671E-2"/>
                  <c:y val="-1.5981735159817368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4.9479166666666657E-2"/>
                  <c:y val="2.511415525114154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4.0364583333333377E-2"/>
                  <c:y val="-2.7397260273972612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3854166666666671E-2"/>
                  <c:y val="-2.2831050228310543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2.343750000000001E-2"/>
                  <c:y val="-2.0547945205479482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6406250000000014E-2"/>
                  <c:y val="-1.8264840182648401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НАЦИОНАЛЬНАЯ ОБОРОНА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47.8</c:v>
                </c:pt>
                <c:pt idx="1">
                  <c:v>28.4</c:v>
                </c:pt>
                <c:pt idx="2">
                  <c:v>18.100000000000001</c:v>
                </c:pt>
                <c:pt idx="3">
                  <c:v>216.9</c:v>
                </c:pt>
                <c:pt idx="4">
                  <c:v>25.1</c:v>
                </c:pt>
                <c:pt idx="5">
                  <c:v>10.9</c:v>
                </c:pt>
                <c:pt idx="6">
                  <c:v>0.4</c:v>
                </c:pt>
                <c:pt idx="7">
                  <c:v>1</c:v>
                </c:pt>
                <c:pt idx="8">
                  <c:v>6.2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38871801181157"/>
          <c:h val="0.93307449233319639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4945661089238901E-2"/>
          <c:y val="9.4463380433610217E-2"/>
          <c:w val="0.55830329314304461"/>
          <c:h val="0.82477186926976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90625E-2"/>
                  <c:y val="-8.447488584474885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947916666666696E-2"/>
                  <c:y val="-4.794520547945198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4739583333333329E-2"/>
                  <c:y val="-5.022831050228309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6458333333333336E-2"/>
                  <c:y val="0.1095890410958904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4.5572916666666664E-2"/>
                  <c:y val="-7.305936073059360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125E-2"/>
                  <c:y val="-6.8493150684931503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5.2083333333333409E-3"/>
                  <c:y val="-9.132420091324208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734375000000001E-2"/>
                  <c:y val="-7.762557077625569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9010416666666768E-2"/>
                  <c:y val="-5.0228310502283095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МЕЖБЮДЖЕТНЫЕ ТРАНСФЕРТЫ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47.7</c:v>
                </c:pt>
                <c:pt idx="1">
                  <c:v>29.3</c:v>
                </c:pt>
                <c:pt idx="2">
                  <c:v>9.5</c:v>
                </c:pt>
                <c:pt idx="3">
                  <c:v>184.1</c:v>
                </c:pt>
                <c:pt idx="4">
                  <c:v>24.3</c:v>
                </c:pt>
                <c:pt idx="5">
                  <c:v>13.1</c:v>
                </c:pt>
                <c:pt idx="6">
                  <c:v>5.8</c:v>
                </c:pt>
                <c:pt idx="7">
                  <c:v>1.1000000000000001</c:v>
                </c:pt>
                <c:pt idx="8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76"/>
          <c:h val="0.95811167439686473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734375000000001E-2"/>
                  <c:y val="-6.392694063926941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343750000000001E-2"/>
                  <c:y val="-0.1141552511415526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8229166666666682E-2"/>
                  <c:y val="-0.17123287671232887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6458333333333336E-2"/>
                  <c:y val="6.849315068493150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1.3020833333333348E-2"/>
                  <c:y val="-5.4794520547945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9.1145833333333443E-3"/>
                  <c:y val="-8.9041095890411051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90625E-3"/>
                  <c:y val="-8.447488584474885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3854166666666671E-2"/>
                  <c:y val="-0.11187214611872147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5.208333333333344E-2"/>
                  <c:y val="-5.7077625570776308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МЕЖБЮДЖЕТНЫЕ ТРАНСФЕРТЫ</c:v>
                </c:pt>
                <c:pt idx="7">
                  <c:v>НАЦИОНАЛЬНАЯ ОБОРОНА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47.7</c:v>
                </c:pt>
                <c:pt idx="1">
                  <c:v>30.1</c:v>
                </c:pt>
                <c:pt idx="2">
                  <c:v>6.6</c:v>
                </c:pt>
                <c:pt idx="3">
                  <c:v>181.9</c:v>
                </c:pt>
                <c:pt idx="4">
                  <c:v>23.7</c:v>
                </c:pt>
                <c:pt idx="5">
                  <c:v>13.2</c:v>
                </c:pt>
                <c:pt idx="6">
                  <c:v>5.8</c:v>
                </c:pt>
                <c:pt idx="7">
                  <c:v>1.1000000000000001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76"/>
          <c:h val="0.95811167439686473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Объем отгруженных товаров собственного производства,</a:t>
            </a:r>
            <a:r>
              <a:rPr lang="ru-RU" baseline="0"/>
              <a:t> выполненных работ и услуг собственными силами по полному кругу организаций, млн. руб.</a:t>
            </a:r>
            <a:endParaRPr lang="ru-RU"/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Pos val="b"/>
            <c:showVal val="1"/>
          </c:dLbls>
          <c:cat>
            <c:strRef>
              <c:f>Лист3!$A$3:$A$7</c:f>
              <c:strCache>
                <c:ptCount val="5"/>
                <c:pt idx="0">
                  <c:v>2021 отчет</c:v>
                </c:pt>
                <c:pt idx="1">
                  <c:v>2022 отчет</c:v>
                </c:pt>
                <c:pt idx="2">
                  <c:v>2023 оценка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Лист3!$B$3:$B$7</c:f>
              <c:numCache>
                <c:formatCode>0</c:formatCode>
                <c:ptCount val="5"/>
                <c:pt idx="0">
                  <c:v>6528.5</c:v>
                </c:pt>
                <c:pt idx="1">
                  <c:v>6858.4</c:v>
                </c:pt>
                <c:pt idx="2">
                  <c:v>6938.5</c:v>
                </c:pt>
                <c:pt idx="3">
                  <c:v>7014</c:v>
                </c:pt>
                <c:pt idx="4">
                  <c:v>7091</c:v>
                </c:pt>
              </c:numCache>
            </c:numRef>
          </c:val>
        </c:ser>
        <c:marker val="1"/>
        <c:axId val="185177984"/>
        <c:axId val="185360384"/>
      </c:lineChart>
      <c:catAx>
        <c:axId val="185177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</c:title>
        <c:numFmt formatCode="General" sourceLinked="1"/>
        <c:tickLblPos val="nextTo"/>
        <c:crossAx val="185360384"/>
        <c:crosses val="autoZero"/>
        <c:auto val="1"/>
        <c:lblAlgn val="ctr"/>
        <c:lblOffset val="100"/>
      </c:catAx>
      <c:valAx>
        <c:axId val="1853603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err="1" smtClean="0"/>
                  <a:t>Мил.руб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0073668282212381E-2"/>
              <c:y val="0.51374796734718875"/>
            </c:manualLayout>
          </c:layout>
        </c:title>
        <c:numFmt formatCode="0" sourceLinked="1"/>
        <c:tickLblPos val="nextTo"/>
        <c:crossAx val="18517798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торговли, млн.руб.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2021 отчет</c:v>
                </c:pt>
                <c:pt idx="1">
                  <c:v>2022 отчет</c:v>
                </c:pt>
                <c:pt idx="2">
                  <c:v>2023 оценка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652.4</c:v>
                </c:pt>
                <c:pt idx="1">
                  <c:v>760</c:v>
                </c:pt>
                <c:pt idx="2">
                  <c:v>858.8</c:v>
                </c:pt>
                <c:pt idx="3">
                  <c:v>944.7</c:v>
                </c:pt>
                <c:pt idx="4">
                  <c:v>1029.7</c:v>
                </c:pt>
              </c:numCache>
            </c:numRef>
          </c:val>
        </c:ser>
        <c:axId val="185211904"/>
        <c:axId val="185217792"/>
      </c:barChart>
      <c:catAx>
        <c:axId val="185211904"/>
        <c:scaling>
          <c:orientation val="minMax"/>
        </c:scaling>
        <c:axPos val="b"/>
        <c:tickLblPos val="nextTo"/>
        <c:crossAx val="185217792"/>
        <c:crosses val="autoZero"/>
        <c:auto val="1"/>
        <c:lblAlgn val="ctr"/>
        <c:lblOffset val="100"/>
      </c:catAx>
      <c:valAx>
        <c:axId val="185217792"/>
        <c:scaling>
          <c:orientation val="minMax"/>
        </c:scaling>
        <c:axPos val="l"/>
        <c:majorGridlines/>
        <c:numFmt formatCode="General" sourceLinked="1"/>
        <c:tickLblPos val="nextTo"/>
        <c:crossAx val="185211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млн.руб.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2021 отчет</c:v>
                </c:pt>
                <c:pt idx="1">
                  <c:v>2022 отчет</c:v>
                </c:pt>
                <c:pt idx="2">
                  <c:v>2023 оценка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956</c:v>
                </c:pt>
                <c:pt idx="1">
                  <c:v>486</c:v>
                </c:pt>
                <c:pt idx="2">
                  <c:v>414.5</c:v>
                </c:pt>
                <c:pt idx="3">
                  <c:v>419.1</c:v>
                </c:pt>
                <c:pt idx="4">
                  <c:v>421.9</c:v>
                </c:pt>
              </c:numCache>
            </c:numRef>
          </c:val>
        </c:ser>
        <c:axId val="185259136"/>
        <c:axId val="185260672"/>
      </c:barChart>
      <c:catAx>
        <c:axId val="185259136"/>
        <c:scaling>
          <c:orientation val="minMax"/>
        </c:scaling>
        <c:axPos val="b"/>
        <c:tickLblPos val="nextTo"/>
        <c:crossAx val="185260672"/>
        <c:crosses val="autoZero"/>
        <c:auto val="1"/>
        <c:lblAlgn val="ctr"/>
        <c:lblOffset val="100"/>
      </c:catAx>
      <c:valAx>
        <c:axId val="185260672"/>
        <c:scaling>
          <c:orientation val="minMax"/>
        </c:scaling>
        <c:axPos val="l"/>
        <c:majorGridlines/>
        <c:numFmt formatCode="General" sourceLinked="1"/>
        <c:tickLblPos val="nextTo"/>
        <c:crossAx val="185259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2021 отчет</c:v>
                </c:pt>
                <c:pt idx="1">
                  <c:v>2022 отчет</c:v>
                </c:pt>
                <c:pt idx="2">
                  <c:v>2023 оценка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997</c:v>
                </c:pt>
                <c:pt idx="1">
                  <c:v>1026.0999999999999</c:v>
                </c:pt>
                <c:pt idx="2">
                  <c:v>1057.8</c:v>
                </c:pt>
                <c:pt idx="3">
                  <c:v>1084.9000000000001</c:v>
                </c:pt>
                <c:pt idx="4">
                  <c:v>1117.2</c:v>
                </c:pt>
              </c:numCache>
            </c:numRef>
          </c:val>
        </c:ser>
        <c:axId val="183839744"/>
        <c:axId val="185241984"/>
      </c:barChart>
      <c:catAx>
        <c:axId val="183839744"/>
        <c:scaling>
          <c:orientation val="minMax"/>
        </c:scaling>
        <c:axPos val="b"/>
        <c:tickLblPos val="nextTo"/>
        <c:crossAx val="185241984"/>
        <c:crosses val="autoZero"/>
        <c:auto val="1"/>
        <c:lblAlgn val="ctr"/>
        <c:lblOffset val="100"/>
      </c:catAx>
      <c:valAx>
        <c:axId val="185241984"/>
        <c:scaling>
          <c:orientation val="minMax"/>
        </c:scaling>
        <c:axPos val="l"/>
        <c:majorGridlines/>
        <c:numFmt formatCode="General" sourceLinked="1"/>
        <c:tickLblPos val="nextTo"/>
        <c:crossAx val="1838397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среднемесячной заработной платы, тыс.руб.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2021 отчет</c:v>
                </c:pt>
                <c:pt idx="1">
                  <c:v>2022 отчет</c:v>
                </c:pt>
                <c:pt idx="2">
                  <c:v>2023 оценка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35114</c:v>
                </c:pt>
                <c:pt idx="1">
                  <c:v>36747</c:v>
                </c:pt>
                <c:pt idx="2">
                  <c:v>38341</c:v>
                </c:pt>
                <c:pt idx="3">
                  <c:v>39791</c:v>
                </c:pt>
                <c:pt idx="4">
                  <c:v>41414</c:v>
                </c:pt>
              </c:numCache>
            </c:numRef>
          </c:val>
        </c:ser>
        <c:axId val="187569280"/>
        <c:axId val="187570816"/>
      </c:barChart>
      <c:catAx>
        <c:axId val="187569280"/>
        <c:scaling>
          <c:orientation val="minMax"/>
        </c:scaling>
        <c:axPos val="b"/>
        <c:tickLblPos val="nextTo"/>
        <c:crossAx val="187570816"/>
        <c:crosses val="autoZero"/>
        <c:auto val="1"/>
        <c:lblAlgn val="ctr"/>
        <c:lblOffset val="100"/>
      </c:catAx>
      <c:valAx>
        <c:axId val="187570816"/>
        <c:scaling>
          <c:orientation val="minMax"/>
        </c:scaling>
        <c:axPos val="l"/>
        <c:majorGridlines/>
        <c:numFmt formatCode="General" sourceLinked="1"/>
        <c:tickLblPos val="nextTo"/>
        <c:crossAx val="1875692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-1.8159805429839029E-3"/>
                  <c:y val="-0.13513513513513528"/>
                </c:manualLayout>
              </c:layout>
              <c:showVal val="1"/>
            </c:dLbl>
            <c:dLbl>
              <c:idx val="1"/>
              <c:layout>
                <c:manualLayout>
                  <c:x val="-5.4479416289517097E-3"/>
                  <c:y val="-0.16666666666666666"/>
                </c:manualLayout>
              </c:layout>
              <c:showVal val="1"/>
            </c:dLbl>
            <c:dLbl>
              <c:idx val="2"/>
              <c:layout>
                <c:manualLayout>
                  <c:x val="-6.8797215565445623E-3"/>
                  <c:y val="-0.3416988501437320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59.8</c:v>
                </c:pt>
                <c:pt idx="1">
                  <c:v>71.8</c:v>
                </c:pt>
                <c:pt idx="2">
                  <c:v>223.2</c:v>
                </c:pt>
              </c:numCache>
            </c:numRef>
          </c:val>
        </c:ser>
        <c:overlap val="100"/>
        <c:axId val="190853120"/>
        <c:axId val="190854656"/>
      </c:barChart>
      <c:catAx>
        <c:axId val="190853120"/>
        <c:scaling>
          <c:orientation val="minMax"/>
        </c:scaling>
        <c:axPos val="b"/>
        <c:tickLblPos val="nextTo"/>
        <c:crossAx val="190854656"/>
        <c:crosses val="autoZero"/>
        <c:auto val="1"/>
        <c:lblAlgn val="ctr"/>
        <c:lblOffset val="100"/>
      </c:catAx>
      <c:valAx>
        <c:axId val="190854656"/>
        <c:scaling>
          <c:orientation val="minMax"/>
        </c:scaling>
        <c:axPos val="l"/>
        <c:majorGridlines/>
        <c:numFmt formatCode="General" sourceLinked="1"/>
        <c:tickLblPos val="nextTo"/>
        <c:crossAx val="1908531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3063063063063063"/>
                </c:manualLayout>
              </c:layout>
              <c:showVal val="1"/>
            </c:dLbl>
            <c:dLbl>
              <c:idx val="1"/>
              <c:layout>
                <c:manualLayout>
                  <c:x val="-1.8159805429839029E-3"/>
                  <c:y val="-0.11261261261261261"/>
                </c:manualLayout>
              </c:layout>
              <c:showVal val="1"/>
            </c:dLbl>
            <c:dLbl>
              <c:idx val="2"/>
              <c:layout>
                <c:manualLayout>
                  <c:x val="1.8160014480948503E-3"/>
                  <c:y val="-0.3067568897637795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62.8</c:v>
                </c:pt>
                <c:pt idx="1">
                  <c:v>53.7</c:v>
                </c:pt>
                <c:pt idx="2">
                  <c:v>198.6</c:v>
                </c:pt>
              </c:numCache>
            </c:numRef>
          </c:val>
        </c:ser>
        <c:overlap val="100"/>
        <c:axId val="191224064"/>
        <c:axId val="191229952"/>
      </c:barChart>
      <c:catAx>
        <c:axId val="191224064"/>
        <c:scaling>
          <c:orientation val="minMax"/>
        </c:scaling>
        <c:axPos val="b"/>
        <c:tickLblPos val="nextTo"/>
        <c:crossAx val="191229952"/>
        <c:crosses val="autoZero"/>
        <c:auto val="1"/>
        <c:lblAlgn val="ctr"/>
        <c:lblOffset val="100"/>
      </c:catAx>
      <c:valAx>
        <c:axId val="191229952"/>
        <c:scaling>
          <c:orientation val="minMax"/>
        </c:scaling>
        <c:axPos val="l"/>
        <c:majorGridlines/>
        <c:numFmt formatCode="General" sourceLinked="1"/>
        <c:tickLblPos val="nextTo"/>
        <c:crossAx val="191224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8.3359512527906479E-2"/>
          <c:y val="8.346846846846856E-2"/>
          <c:w val="0.69618044955384795"/>
          <c:h val="0.412060722139462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2177945662197637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1.8159805429839029E-3"/>
                  <c:y val="-0.10453890898772789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0.24744449173583064"/>
                </c:manualLayout>
              </c:layout>
              <c:dLblPos val="ctr"/>
              <c:showVal val="1"/>
            </c:dLbl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66.099999999999994</c:v>
                </c:pt>
                <c:pt idx="1">
                  <c:v>54.9</c:v>
                </c:pt>
                <c:pt idx="2">
                  <c:v>189.1</c:v>
                </c:pt>
              </c:numCache>
            </c:numRef>
          </c:val>
        </c:ser>
        <c:overlap val="100"/>
        <c:axId val="191423616"/>
        <c:axId val="191425152"/>
      </c:barChart>
      <c:catAx>
        <c:axId val="191423616"/>
        <c:scaling>
          <c:orientation val="minMax"/>
        </c:scaling>
        <c:axPos val="b"/>
        <c:tickLblPos val="nextTo"/>
        <c:crossAx val="191425152"/>
        <c:crosses val="autoZero"/>
        <c:auto val="1"/>
        <c:lblAlgn val="ctr"/>
        <c:lblOffset val="100"/>
      </c:catAx>
      <c:valAx>
        <c:axId val="191425152"/>
        <c:scaling>
          <c:orientation val="minMax"/>
        </c:scaling>
        <c:axPos val="l"/>
        <c:majorGridlines/>
        <c:numFmt formatCode="General" sourceLinked="1"/>
        <c:tickLblPos val="nextTo"/>
        <c:crossAx val="1914236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0.75332</cdr:x>
      <cdr:y>0.42149</cdr:y>
    </cdr:from>
    <cdr:to>
      <cdr:x>0.99152</cdr:x>
      <cdr:y>0.83103</cdr:y>
    </cdr:to>
    <cdr:pic>
      <cdr:nvPicPr>
        <cdr:cNvPr id="2" name="Picture 2" descr="C:\Users\ka_urubaeva\Desktop\image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24648" y="1371600"/>
          <a:ext cx="2221218" cy="13327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349" y="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FD8E0CA9-C71E-4ABD-8398-7940CDADC20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04825"/>
            <a:ext cx="35734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17" y="3199488"/>
            <a:ext cx="7891879" cy="3031093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56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349" y="639756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FD380A6B-6F29-49AC-BC55-B6805BB6F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7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>
            <a:noAutofit/>
          </a:bodyPr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ctr" defTabSz="104278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>
            <a:noAutofit/>
          </a:bodyPr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113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17481"/>
            <a:ext cx="7616020" cy="125941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842"/>
            <a:ext cx="7485380" cy="3828627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0850"/>
            <a:ext cx="294068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0850"/>
            <a:ext cx="392091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0850"/>
            <a:ext cx="2138680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64974" indent="-364974" algn="r" defTabSz="104278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695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02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707"/>
            <a:ext cx="4099560" cy="740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5583" y="1902460"/>
            <a:ext cx="8686800" cy="2734310"/>
          </a:xfrm>
          <a:custGeom>
            <a:avLst/>
            <a:gdLst/>
            <a:ahLst/>
            <a:cxnLst/>
            <a:rect l="l" t="t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394462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045" y="202565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2288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4" y="3944620"/>
            <a:ext cx="683260" cy="692150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1902460"/>
            <a:ext cx="685800" cy="692150"/>
          </a:xfrm>
          <a:custGeom>
            <a:avLst/>
            <a:gdLst/>
            <a:ahLst/>
            <a:cxnLst/>
            <a:rect l="l" t="t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2585211"/>
            <a:ext cx="673735" cy="683260"/>
          </a:xfrm>
          <a:custGeom>
            <a:avLst/>
            <a:gdLst/>
            <a:ahLst/>
            <a:cxnLst/>
            <a:rect l="l" t="t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3258820"/>
            <a:ext cx="673735" cy="695325"/>
          </a:xfrm>
          <a:custGeom>
            <a:avLst/>
            <a:gdLst/>
            <a:ahLst/>
            <a:cxnLst/>
            <a:rect l="l" t="t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4" y="3258820"/>
            <a:ext cx="683260" cy="695325"/>
          </a:xfrm>
          <a:custGeom>
            <a:avLst/>
            <a:gdLst/>
            <a:ahLst/>
            <a:cxnLst/>
            <a:rect l="l" t="t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0899" y="5835650"/>
            <a:ext cx="2286001" cy="112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05583" y="1309092"/>
            <a:ext cx="6084317" cy="373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00"/>
              </a:lnSpc>
            </a:pP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Бюджет</a:t>
            </a:r>
            <a:r>
              <a:rPr sz="4800" b="1" spc="5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для</a:t>
            </a:r>
            <a:r>
              <a:rPr sz="4800" b="1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раждан</a:t>
            </a:r>
            <a:r>
              <a:rPr sz="4800" b="1" spc="5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на</a:t>
            </a:r>
            <a:r>
              <a:rPr sz="4800" b="1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</a:t>
            </a:r>
            <a:r>
              <a:rPr lang="ru-RU"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23</a:t>
            </a:r>
            <a:r>
              <a:rPr sz="4800" b="1" spc="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од</a:t>
            </a:r>
            <a:r>
              <a:rPr lang="ru-RU" sz="4800" b="1" dirty="0" smtClean="0">
                <a:solidFill>
                  <a:srgbClr val="E7EFFC"/>
                </a:solidFill>
                <a:latin typeface="Arial"/>
                <a:cs typeface="Arial"/>
              </a:rPr>
              <a:t> и плановый период 2024 и 2025 годов</a:t>
            </a:r>
            <a:endParaRPr lang="ru-RU" sz="4800" b="1" dirty="0">
              <a:solidFill>
                <a:srgbClr val="E7EFFC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859" y="230530"/>
            <a:ext cx="49866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05" dirty="0">
                <a:latin typeface="Palatino Linotype"/>
                <a:cs typeface="Palatino Linotype"/>
              </a:rPr>
              <a:t>Решение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районного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err="1" smtClean="0">
                <a:latin typeface="Palatino Linotype"/>
                <a:cs typeface="Palatino Linotype"/>
              </a:rPr>
              <a:t>Совет</a:t>
            </a:r>
            <a:r>
              <a:rPr lang="ru-RU" sz="1600" spc="-65" dirty="0" smtClean="0">
                <a:latin typeface="Palatino Linotype"/>
                <a:cs typeface="Palatino Linotype"/>
              </a:rPr>
              <a:t>а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народных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депутатов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Орловской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5" dirty="0">
                <a:latin typeface="Palatino Linotype"/>
                <a:cs typeface="Palatino Linotype"/>
              </a:rPr>
              <a:t>области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"О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14" dirty="0">
                <a:latin typeface="Palatino Linotype"/>
                <a:cs typeface="Palatino Linotype"/>
              </a:rPr>
              <a:t>бюджете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5859" y="718210"/>
            <a:ext cx="42284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>
                <a:latin typeface="Palatino Linotype"/>
                <a:cs typeface="Palatino Linotype"/>
              </a:rPr>
              <a:t>района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</a:t>
            </a:r>
            <a:r>
              <a:rPr lang="ru-RU" sz="1600" spc="-35" dirty="0" smtClean="0">
                <a:latin typeface="Palatino Linotype"/>
                <a:cs typeface="Palatino Linotype"/>
              </a:rPr>
              <a:t>23 </a:t>
            </a:r>
            <a:r>
              <a:rPr sz="1600" spc="-80" dirty="0" err="1" smtClean="0">
                <a:latin typeface="Palatino Linotype"/>
                <a:cs typeface="Palatino Linotype"/>
              </a:rPr>
              <a:t>год</a:t>
            </a:r>
            <a:r>
              <a:rPr lang="ru-RU" sz="1600" spc="-80" dirty="0" smtClean="0">
                <a:latin typeface="Palatino Linotype"/>
                <a:cs typeface="Palatino Linotype"/>
              </a:rPr>
              <a:t> и плановый период 2024 и 2025 годов</a:t>
            </a:r>
            <a:r>
              <a:rPr sz="1600" spc="-80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70" dirty="0" err="1">
                <a:latin typeface="Palatino Linotype"/>
                <a:cs typeface="Palatino Linotype"/>
              </a:rPr>
              <a:t>от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lang="ru-RU" sz="1600" spc="-65" dirty="0" smtClean="0">
                <a:latin typeface="Palatino Linotype"/>
                <a:cs typeface="Palatino Linotype"/>
              </a:rPr>
              <a:t>16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90" dirty="0" err="1">
                <a:latin typeface="Palatino Linotype"/>
                <a:cs typeface="Palatino Linotype"/>
              </a:rPr>
              <a:t>декабря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</a:t>
            </a:r>
            <a:r>
              <a:rPr lang="ru-RU" sz="1600" spc="-35" dirty="0" smtClean="0">
                <a:latin typeface="Palatino Linotype"/>
                <a:cs typeface="Palatino Linotype"/>
              </a:rPr>
              <a:t>22</a:t>
            </a:r>
            <a:r>
              <a:rPr sz="1600" spc="-35" dirty="0" smtClean="0">
                <a:latin typeface="Palatino Linotype"/>
                <a:cs typeface="Palatino Linotype"/>
              </a:rPr>
              <a:t>г</a:t>
            </a:r>
            <a:r>
              <a:rPr sz="1600" spc="-35" dirty="0">
                <a:latin typeface="Palatino Linotype"/>
                <a:cs typeface="Palatino Linotype"/>
              </a:rPr>
              <a:t>.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95" dirty="0">
                <a:latin typeface="Palatino Linotype"/>
                <a:cs typeface="Palatino Linotype"/>
              </a:rPr>
              <a:t>№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lang="ru-RU" sz="1600" spc="-40" dirty="0" smtClean="0">
                <a:latin typeface="Palatino Linotype"/>
                <a:cs typeface="Palatino Linotype"/>
              </a:rPr>
              <a:t> </a:t>
            </a:r>
            <a:r>
              <a:rPr lang="ru-RU" sz="1600" spc="-35" dirty="0" smtClean="0">
                <a:latin typeface="Palatino Linotype"/>
                <a:cs typeface="Palatino Linotype"/>
              </a:rPr>
              <a:t>89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609600" y="228600"/>
            <a:ext cx="98425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Picture 4" descr="https://im2-tub-ru.yandex.net/i?id=8702ba141950d8df35a724a87c566cd5&amp;n=33&amp;h=190&amp;w=2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7963"/>
            <a:ext cx="4038600" cy="11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469900" y="1401938"/>
          <a:ext cx="9982200" cy="580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15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1367" y="5346700"/>
            <a:ext cx="106680" cy="198120"/>
          </a:xfrm>
          <a:custGeom>
            <a:avLst/>
            <a:gdLst/>
            <a:ahLst/>
            <a:cxnLst/>
            <a:rect l="l" t="t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5751" y="5328411"/>
            <a:ext cx="121920" cy="204470"/>
          </a:xfrm>
          <a:custGeom>
            <a:avLst/>
            <a:gdLst/>
            <a:ahLst/>
            <a:cxnLst/>
            <a:rect l="l" t="t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376" y="4910835"/>
            <a:ext cx="890269" cy="603885"/>
          </a:xfrm>
          <a:custGeom>
            <a:avLst/>
            <a:gdLst/>
            <a:ahLst/>
            <a:cxnLst/>
            <a:rect l="l" t="t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616" y="6117844"/>
            <a:ext cx="8778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616" y="6114796"/>
            <a:ext cx="100965" cy="201295"/>
          </a:xfrm>
          <a:custGeom>
            <a:avLst/>
            <a:gdLst/>
            <a:ahLst/>
            <a:cxnLst/>
            <a:rect l="l" t="t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6126988"/>
            <a:ext cx="113030" cy="207645"/>
          </a:xfrm>
          <a:custGeom>
            <a:avLst/>
            <a:gdLst/>
            <a:ahLst/>
            <a:cxnLst/>
            <a:rect l="l" t="t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6145276"/>
            <a:ext cx="810895" cy="542925"/>
          </a:xfrm>
          <a:custGeom>
            <a:avLst/>
            <a:gdLst/>
            <a:ahLst/>
            <a:cxnLst/>
            <a:rect l="l" t="t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8979" y="316483"/>
            <a:ext cx="65303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6425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Ос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вны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е 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арам</a:t>
            </a:r>
            <a:r>
              <a:rPr sz="2600" b="1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тры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джет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: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расход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(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ц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188" y="1329822"/>
            <a:ext cx="724852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805">
              <a:lnSpc>
                <a:spcPct val="102400"/>
              </a:lnSpc>
            </a:pP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b="1" spc="-6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жета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-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(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)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 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оз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езд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пост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пле</a:t>
            </a:r>
            <a:r>
              <a:rPr sz="1700" spc="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от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дру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7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жетов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та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ертов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23"/>
              </a:spcBef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222885" marR="6350">
              <a:lnSpc>
                <a:spcPct val="99700"/>
              </a:lnSpc>
            </a:pPr>
            <a:r>
              <a:rPr sz="1950" b="1" spc="25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1950" b="1" spc="-7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b="1" spc="-3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b="1" spc="-15" dirty="0">
                <a:solidFill>
                  <a:srgbClr val="513126"/>
                </a:solidFill>
                <a:latin typeface="Arial"/>
                <a:cs typeface="Arial"/>
              </a:rPr>
              <a:t>ХО</a:t>
            </a:r>
            <a:r>
              <a:rPr sz="1950" b="1" spc="-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b="1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–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ово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ть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апра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яе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 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аза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тве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сл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ч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тав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35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ерто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294" y="1292860"/>
            <a:ext cx="2188464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51" y="1283716"/>
            <a:ext cx="2207260" cy="1243965"/>
          </a:xfrm>
          <a:custGeom>
            <a:avLst/>
            <a:gdLst/>
            <a:ahLst/>
            <a:cxnLst/>
            <a:rect l="l" t="t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216" y="2533395"/>
            <a:ext cx="2106168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072" y="2524251"/>
            <a:ext cx="2124710" cy="1268095"/>
          </a:xfrm>
          <a:custGeom>
            <a:avLst/>
            <a:gdLst/>
            <a:ahLst/>
            <a:cxnLst/>
            <a:rect l="l" t="t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4337811"/>
            <a:ext cx="1938527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4" y="4337811"/>
            <a:ext cx="1938655" cy="2764790"/>
          </a:xfrm>
          <a:custGeom>
            <a:avLst/>
            <a:gdLst/>
            <a:ahLst/>
            <a:cxnLst/>
            <a:rect l="l" t="t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4396232"/>
            <a:ext cx="13341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РЕ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79375" marR="6350" indent="-67310">
              <a:lnSpc>
                <a:spcPct val="1024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=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851" y="5453888"/>
            <a:ext cx="10394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5981191"/>
            <a:ext cx="96456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794" y="6508495"/>
            <a:ext cx="117348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2311" y="4618229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2311" y="4618229"/>
            <a:ext cx="1956816" cy="10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3168" y="4618228"/>
            <a:ext cx="1975103" cy="104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2311" y="4618228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5747" y="4674616"/>
            <a:ext cx="13277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ДЕ</a:t>
            </a:r>
            <a:r>
              <a:rPr sz="1500" b="1" spc="25" dirty="0">
                <a:latin typeface="Arial"/>
                <a:cs typeface="Arial"/>
              </a:rPr>
              <a:t>Ф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Ц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Т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Georgia"/>
                <a:cs typeface="Georgia"/>
              </a:rPr>
              <a:t>–</a:t>
            </a:r>
            <a:endParaRPr sz="1500">
              <a:latin typeface="Georgia"/>
              <a:cs typeface="Georgia"/>
            </a:endParaRPr>
          </a:p>
          <a:p>
            <a:pPr marL="12700" marR="6350" algn="ctr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евы</a:t>
            </a:r>
            <a:r>
              <a:rPr sz="1500" b="1" spc="-15" dirty="0">
                <a:latin typeface="Arial"/>
                <a:cs typeface="Arial"/>
              </a:rPr>
              <a:t>ш</a:t>
            </a:r>
            <a:r>
              <a:rPr sz="1500" b="1" dirty="0">
                <a:latin typeface="Arial"/>
                <a:cs typeface="Arial"/>
              </a:rPr>
              <a:t>ение 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асх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над 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да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7071" y="6005069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7071" y="6005069"/>
            <a:ext cx="1978152" cy="104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0976" y="5995923"/>
            <a:ext cx="198729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7071" y="6005067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05747" y="6061455"/>
            <a:ext cx="132207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РО</a:t>
            </a:r>
            <a:r>
              <a:rPr sz="1500" b="1" spc="25" dirty="0">
                <a:solidFill>
                  <a:srgbClr val="943634"/>
                </a:solidFill>
                <a:latin typeface="Arial"/>
                <a:cs typeface="Arial"/>
              </a:rPr>
              <a:t>Ф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Ц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Т</a:t>
            </a:r>
            <a:r>
              <a:rPr sz="1500" b="1" spc="-50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Georgia"/>
                <a:cs typeface="Georgia"/>
              </a:rPr>
              <a:t>–</a:t>
            </a:r>
            <a:endParaRPr sz="1500" dirty="0">
              <a:latin typeface="Georgia"/>
              <a:cs typeface="Georgia"/>
            </a:endParaRPr>
          </a:p>
          <a:p>
            <a:pPr marL="55244" indent="-9525">
              <a:lnSpc>
                <a:spcPct val="100000"/>
              </a:lnSpc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евы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ш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ение</a:t>
            </a:r>
            <a:endParaRPr sz="1500" dirty="0">
              <a:latin typeface="Arial"/>
              <a:cs typeface="Arial"/>
            </a:endParaRPr>
          </a:p>
          <a:p>
            <a:pPr marL="140335" marR="49530" indent="-85725">
              <a:lnSpc>
                <a:spcPct val="100000"/>
              </a:lnSpc>
              <a:spcBef>
                <a:spcPts val="20"/>
              </a:spcBef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над 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асх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да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5552" y="4932171"/>
            <a:ext cx="67970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552" y="5179059"/>
            <a:ext cx="679703" cy="164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552" y="4932171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552" y="5179059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552" y="6331203"/>
            <a:ext cx="679703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5552" y="6578092"/>
            <a:ext cx="679703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552" y="6331203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552" y="6578092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423" y="6407405"/>
            <a:ext cx="786384" cy="23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6423" y="6407403"/>
            <a:ext cx="786765" cy="231775"/>
          </a:xfrm>
          <a:custGeom>
            <a:avLst/>
            <a:gdLst/>
            <a:ahLst/>
            <a:cxnLst/>
            <a:rect l="l" t="t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5011421"/>
            <a:ext cx="804672" cy="23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1184" y="5011420"/>
            <a:ext cx="805180" cy="231775"/>
          </a:xfrm>
          <a:custGeom>
            <a:avLst/>
            <a:gdLst/>
            <a:ahLst/>
            <a:cxnLst/>
            <a:rect l="l" t="t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5479" y="6111747"/>
            <a:ext cx="2042160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1111" y="4709667"/>
            <a:ext cx="2039112" cy="822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3767" y="4709667"/>
            <a:ext cx="2020824" cy="81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0735" y="6130035"/>
            <a:ext cx="2020824" cy="804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07828" y="7107935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11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198372"/>
            <a:ext cx="10101072" cy="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6700" y="199643"/>
            <a:ext cx="8458200" cy="735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 marR="6350" indent="-1553845" algn="ctr">
              <a:lnSpc>
                <a:spcPts val="3110"/>
              </a:lnSpc>
            </a:pPr>
            <a:r>
              <a:rPr sz="1400" b="1" spc="-20" dirty="0">
                <a:latin typeface="Arial"/>
                <a:cs typeface="Arial"/>
              </a:rPr>
              <a:t>Основные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параметры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районного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бюджета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на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 smtClean="0">
                <a:latin typeface="Tahoma"/>
                <a:cs typeface="Tahoma"/>
              </a:rPr>
              <a:t>20</a:t>
            </a:r>
            <a:r>
              <a:rPr lang="ru-RU" sz="1400" b="1" spc="-20" dirty="0" smtClean="0">
                <a:latin typeface="Tahoma"/>
                <a:cs typeface="Tahoma"/>
              </a:rPr>
              <a:t>23</a:t>
            </a:r>
            <a:r>
              <a:rPr sz="1400" b="1" spc="-5" dirty="0" smtClean="0">
                <a:latin typeface="Tahoma"/>
                <a:cs typeface="Tahoma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год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 и плановый период 2024 и 2025 годов </a:t>
            </a:r>
            <a:r>
              <a:rPr sz="1400" b="1" spc="-15" dirty="0" smtClean="0">
                <a:latin typeface="Tahoma"/>
                <a:cs typeface="Tahoma"/>
              </a:rPr>
              <a:t>(</a:t>
            </a:r>
            <a:r>
              <a:rPr sz="1400" b="1" spc="-20" dirty="0" err="1" smtClean="0">
                <a:latin typeface="Arial"/>
                <a:cs typeface="Arial"/>
              </a:rPr>
              <a:t>млн</a:t>
            </a:r>
            <a:r>
              <a:rPr sz="1400" b="1" spc="-10" dirty="0">
                <a:latin typeface="Tahoma"/>
                <a:cs typeface="Tahoma"/>
              </a:rPr>
              <a:t>.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</a:t>
            </a:r>
            <a:r>
              <a:rPr sz="1400" b="1" spc="-10" dirty="0">
                <a:latin typeface="Tahoma"/>
                <a:cs typeface="Tahoma"/>
              </a:rPr>
              <a:t>.)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782448"/>
              </p:ext>
            </p:extLst>
          </p:nvPr>
        </p:nvGraphicFramePr>
        <p:xfrm>
          <a:off x="1003300" y="1264157"/>
          <a:ext cx="9144001" cy="533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461"/>
                <a:gridCol w="1641384"/>
                <a:gridCol w="1715993"/>
                <a:gridCol w="1683163"/>
              </a:tblGrid>
              <a:tr h="837297">
                <a:tc>
                  <a:txBody>
                    <a:bodyPr/>
                    <a:lstStyle/>
                    <a:p>
                      <a:endParaRPr sz="2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2023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оценка</a:t>
                      </a:r>
                      <a:endParaRPr sz="14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24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</a:tr>
              <a:tr h="1089211">
                <a:tc>
                  <a:txBody>
                    <a:bodyPr/>
                    <a:lstStyle/>
                    <a:p>
                      <a:pPr marL="325755" algn="l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Tahoma"/>
                          <a:cs typeface="Tahoma"/>
                        </a:rPr>
                        <a:t>Вс</a:t>
                      </a:r>
                      <a:r>
                        <a:rPr sz="1500" b="1" spc="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b="1" spc="-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доходов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latin typeface="Tahoma"/>
                          <a:cs typeface="Tahoma"/>
                        </a:rPr>
                        <a:t>354</a:t>
                      </a: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lang="en-US" sz="1700" b="1" dirty="0" smtClean="0">
                          <a:latin typeface="Tahoma"/>
                          <a:cs typeface="Tahoma"/>
                        </a:rPr>
                        <a:t>8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315,2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310,1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1089210">
                <a:tc>
                  <a:txBody>
                    <a:bodyPr/>
                    <a:lstStyle/>
                    <a:p>
                      <a:pPr marL="124460" marR="121920" indent="365760" algn="l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ого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ы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131,6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384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116,5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121,0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493395" marR="373380" indent="-119380" algn="l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Бе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223,2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198,6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189,1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621665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ходы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354,8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315,2</a:t>
                      </a:r>
                      <a:endParaRPr lang="ru-RU" sz="1700" b="1" dirty="0" smtClean="0">
                        <a:latin typeface="Tahoma"/>
                        <a:cs typeface="Tahoma"/>
                      </a:endParaRPr>
                    </a:p>
                    <a:p>
                      <a:pPr marL="1397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310,1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467791">
                <a:tc>
                  <a:txBody>
                    <a:bodyPr/>
                    <a:lstStyle/>
                    <a:p>
                      <a:pPr marL="459740" marR="461009" indent="139700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т 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(п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0,0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0,0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0,0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51739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2372"/>
            <a:ext cx="3602736" cy="470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3264915"/>
            <a:ext cx="3614928" cy="416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3264915"/>
            <a:ext cx="3596640" cy="416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3603" y="715771"/>
            <a:ext cx="314579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  <a:tabLst>
                <a:tab pos="1557655" algn="l"/>
              </a:tabLst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97152" y="3295397"/>
            <a:ext cx="7364348" cy="33045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37100" y="3321050"/>
            <a:ext cx="1447800" cy="533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2023 год оценка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1155701" y="3778250"/>
          <a:ext cx="8763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0900" y="3397250"/>
            <a:ext cx="1295400" cy="533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2024 год прогноз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1079500" y="3854450"/>
          <a:ext cx="883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37100" y="3397250"/>
            <a:ext cx="1371600" cy="533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2025 год прогноз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774700" y="3854450"/>
          <a:ext cx="952499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628"/>
            <a:ext cx="9372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3060" algn="ctr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ук</a:t>
            </a:r>
            <a:r>
              <a:rPr sz="2600" b="1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в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нн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ого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бю</a:t>
            </a:r>
            <a:r>
              <a:rPr sz="2600" b="1" spc="-45" dirty="0" err="1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ж</a:t>
            </a:r>
            <a:r>
              <a:rPr sz="2600" b="1" spc="-25" dirty="0" err="1">
                <a:solidFill>
                  <a:srgbClr val="513126"/>
                </a:solidFill>
                <a:latin typeface="Tahoma"/>
                <a:cs typeface="Tahoma"/>
              </a:rPr>
              <a:t>ет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Колпнянского</a:t>
            </a:r>
            <a:r>
              <a:rPr sz="2600" b="1" spc="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3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513126"/>
                </a:solidFill>
                <a:latin typeface="Tahoma"/>
                <a:cs typeface="Tahoma"/>
              </a:rPr>
              <a:t>2</a:t>
            </a:r>
            <a:r>
              <a:rPr sz="2600" b="1" spc="-20" dirty="0" smtClean="0">
                <a:solidFill>
                  <a:srgbClr val="513126"/>
                </a:solidFill>
                <a:latin typeface="Tahoma"/>
                <a:cs typeface="Tahoma"/>
              </a:rPr>
              <a:t>0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23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го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(</a:t>
            </a:r>
            <a:r>
              <a:rPr sz="2600" b="1" spc="-40" dirty="0">
                <a:solidFill>
                  <a:srgbClr val="513126"/>
                </a:solidFill>
                <a:latin typeface="Tahoma"/>
                <a:cs typeface="Tahoma"/>
              </a:rPr>
              <a:t>м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л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н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б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dirty="0">
                <a:latin typeface="Arial"/>
                <a:cs typeface="Arial"/>
              </a:rPr>
              <a:t>8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079500" y="1416050"/>
          <a:ext cx="85343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9</a:t>
            </a:r>
            <a:endParaRPr lang="ru-RU" sz="300" dirty="0"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Налоговые доходы районного бюджета на </a:t>
            </a:r>
            <a:r>
              <a:rPr lang="ru-RU" sz="2800" dirty="0" smtClean="0"/>
              <a:t>2023 </a:t>
            </a:r>
            <a:r>
              <a:rPr lang="ru-RU" sz="2800" dirty="0" smtClean="0"/>
              <a:t>год (млн.руб.)</a:t>
            </a:r>
            <a:endParaRPr lang="ru-RU" sz="2800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13"/>
          </p:nvPr>
        </p:nvGraphicFramePr>
        <p:xfrm>
          <a:off x="3060700" y="1339850"/>
          <a:ext cx="7485063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2300" y="2330450"/>
            <a:ext cx="1752600" cy="6095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НДФЛ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300" y="3321050"/>
            <a:ext cx="1676401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2023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25,9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26,9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2025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28,1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500" y="5454650"/>
            <a:ext cx="190500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Акцизы на нефтепродукты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0901" y="629285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2023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16,1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17,1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2025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17,9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6100" y="5454650"/>
            <a:ext cx="22098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7100" y="629285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2023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16,7</a:t>
            </a:r>
            <a:r>
              <a:rPr lang="ru-RU" sz="1500" u="sng" dirty="0" smtClean="0">
                <a:solidFill>
                  <a:prstClr val="black"/>
                </a:solidFill>
              </a:rPr>
              <a:t>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17,6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2025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18,9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85100" y="5454650"/>
            <a:ext cx="2209800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37500" y="6216650"/>
            <a:ext cx="1752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2023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1,1</a:t>
            </a:r>
            <a:r>
              <a:rPr lang="ru-RU" sz="1500" u="sng" dirty="0" smtClean="0">
                <a:solidFill>
                  <a:prstClr val="black"/>
                </a:solidFill>
              </a:rPr>
              <a:t>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1,2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2025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1,2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endParaRPr lang="ru-RU" sz="300" dirty="0" smtClean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endParaRPr lang="ru-RU" sz="300" dirty="0"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914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Неналоговые </a:t>
            </a:r>
            <a:r>
              <a:rPr lang="ru-RU" sz="2800" dirty="0"/>
              <a:t>доходы районного бюджета на </a:t>
            </a:r>
            <a:r>
              <a:rPr lang="ru-RU" sz="2800" dirty="0" smtClean="0"/>
              <a:t>2023 </a:t>
            </a:r>
            <a:r>
              <a:rPr lang="ru-RU" sz="2800" dirty="0"/>
              <a:t>год </a:t>
            </a:r>
            <a:r>
              <a:rPr lang="ru-RU" sz="2800" dirty="0" smtClean="0"/>
              <a:t>(тыс. </a:t>
            </a:r>
            <a:r>
              <a:rPr lang="ru-RU" sz="2800" dirty="0"/>
              <a:t>руб.)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2374900" y="1492250"/>
          <a:ext cx="8077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9900" y="1035050"/>
            <a:ext cx="182880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Неналоговые </a:t>
            </a:r>
            <a:r>
              <a:rPr lang="ru-RU" sz="1500" b="1" dirty="0" smtClean="0">
                <a:solidFill>
                  <a:prstClr val="black"/>
                </a:solidFill>
              </a:rPr>
              <a:t>доходы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00" y="1797050"/>
            <a:ext cx="1752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2023год </a:t>
            </a:r>
            <a:r>
              <a:rPr lang="ru-RU" sz="1500" u="sng" dirty="0">
                <a:solidFill>
                  <a:prstClr val="black"/>
                </a:solidFill>
              </a:rPr>
              <a:t>– </a:t>
            </a:r>
            <a:r>
              <a:rPr lang="ru-RU" sz="1500" u="sng" dirty="0" smtClean="0">
                <a:solidFill>
                  <a:prstClr val="black"/>
                </a:solidFill>
              </a:rPr>
              <a:t>71769,0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2024год </a:t>
            </a:r>
            <a:r>
              <a:rPr lang="ru-RU" sz="1500" dirty="0" smtClean="0">
                <a:solidFill>
                  <a:prstClr val="black"/>
                </a:solidFill>
              </a:rPr>
              <a:t>– </a:t>
            </a:r>
            <a:r>
              <a:rPr lang="ru-RU" sz="1500" dirty="0" smtClean="0">
                <a:solidFill>
                  <a:prstClr val="black"/>
                </a:solidFill>
              </a:rPr>
              <a:t>53831,0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2025год </a:t>
            </a:r>
            <a:r>
              <a:rPr lang="ru-RU" sz="1500" dirty="0">
                <a:solidFill>
                  <a:prstClr val="black"/>
                </a:solidFill>
              </a:rPr>
              <a:t>– </a:t>
            </a:r>
            <a:r>
              <a:rPr lang="ru-RU" sz="1500" dirty="0" smtClean="0">
                <a:solidFill>
                  <a:prstClr val="black"/>
                </a:solidFill>
              </a:rPr>
              <a:t>54890,0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5059" y="1648714"/>
            <a:ext cx="160337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752" y="1648714"/>
            <a:ext cx="115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736" y="1648714"/>
            <a:ext cx="318262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>
              <a:lnSpc>
                <a:spcPts val="2335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  <a:tabLst>
                <a:tab pos="1524000" algn="l"/>
                <a:tab pos="2764790" algn="l"/>
              </a:tabLst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865" y="1648714"/>
            <a:ext cx="17830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0680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052" y="2238540"/>
            <a:ext cx="9512935" cy="480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2295" marR="6350">
              <a:lnSpc>
                <a:spcPct val="100499"/>
              </a:lnSpc>
              <a:tabLst>
                <a:tab pos="5593080" algn="l"/>
                <a:tab pos="6443345" algn="l"/>
                <a:tab pos="679132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ш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суд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/>
          </a:p>
          <a:p>
            <a:pPr marL="4392295" marR="6350" indent="-635">
              <a:lnSpc>
                <a:spcPts val="2330"/>
              </a:lnSpc>
              <a:tabLst>
                <a:tab pos="5736590" algn="l"/>
                <a:tab pos="6014085" algn="l"/>
                <a:tab pos="6699884" algn="l"/>
                <a:tab pos="7766684" algn="l"/>
                <a:tab pos="8049895" algn="l"/>
                <a:tab pos="922972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оп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1900"/>
              </a:lnSpc>
            </a:pPr>
            <a:endParaRPr sz="1900" dirty="0"/>
          </a:p>
          <a:p>
            <a:pPr marL="12700">
              <a:lnSpc>
                <a:spcPct val="100000"/>
              </a:lnSpc>
              <a:tabLst>
                <a:tab pos="136588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3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еет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300"/>
              </a:lnSpc>
              <a:spcBef>
                <a:spcPts val="15"/>
              </a:spcBef>
            </a:pPr>
            <a:endParaRPr sz="2300" dirty="0"/>
          </a:p>
          <a:p>
            <a:pPr marL="384175" indent="-371475">
              <a:lnSpc>
                <a:spcPct val="100000"/>
              </a:lnSpc>
              <a:buClr>
                <a:srgbClr val="523127"/>
              </a:buClr>
              <a:buFont typeface="Tahoma"/>
              <a:buAutoNum type="arabicParenR"/>
              <a:tabLst>
                <a:tab pos="384810" algn="l"/>
              </a:tabLst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26"/>
              </a:spcBef>
              <a:buClr>
                <a:srgbClr val="523127"/>
              </a:buClr>
              <a:buFont typeface="Tahoma"/>
              <a:buAutoNum type="arabicParenR"/>
            </a:pPr>
            <a:endParaRPr sz="2400" dirty="0"/>
          </a:p>
          <a:p>
            <a:pPr marL="384175" marR="690245" indent="-371475">
              <a:lnSpc>
                <a:spcPts val="2330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ъ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ты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ае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200"/>
              </a:lnSpc>
              <a:spcBef>
                <a:spcPts val="28"/>
              </a:spcBef>
              <a:buClr>
                <a:srgbClr val="523127"/>
              </a:buClr>
              <a:buFont typeface="Tahoma"/>
              <a:buAutoNum type="arabicParenR"/>
            </a:pPr>
            <a:endParaRPr sz="2200" dirty="0"/>
          </a:p>
          <a:p>
            <a:pPr marL="384175" marR="153670" indent="-371475">
              <a:lnSpc>
                <a:spcPct val="100499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ипа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ай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ы,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еты.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4" y="1600708"/>
            <a:ext cx="3846576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325628"/>
            <a:ext cx="87471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0" marR="6350" indent="-2350135">
              <a:lnSpc>
                <a:spcPct val="100000"/>
              </a:lnSpc>
            </a:pP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2600" b="1" spc="-4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укту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бюдж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те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 Росс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Безвозмездные поступления районного бюджета на </a:t>
            </a:r>
            <a:r>
              <a:rPr lang="ru-RU" sz="3600" dirty="0" smtClean="0"/>
              <a:t>2023 </a:t>
            </a:r>
            <a:r>
              <a:rPr lang="ru-RU" sz="3600" dirty="0" smtClean="0"/>
              <a:t>год (тыс.руб.)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003301" y="187325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83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59" y="1463988"/>
            <a:ext cx="719137" cy="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7"/>
          <p:cNvSpPr/>
          <p:nvPr/>
        </p:nvSpPr>
        <p:spPr>
          <a:xfrm>
            <a:off x="356308" y="2178050"/>
            <a:ext cx="647700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354476" y="2863850"/>
            <a:ext cx="6477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356309" y="3473450"/>
            <a:ext cx="645868" cy="503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356309" y="4083050"/>
            <a:ext cx="719137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356100" y="1547966"/>
            <a:ext cx="720725" cy="50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4321968" y="2208529"/>
            <a:ext cx="788987" cy="536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56100" y="2887345"/>
            <a:ext cx="717550" cy="49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5509284"/>
              </p:ext>
            </p:extLst>
          </p:nvPr>
        </p:nvGraphicFramePr>
        <p:xfrm>
          <a:off x="1231901" y="1730214"/>
          <a:ext cx="2514599" cy="271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5407235"/>
              </p:ext>
            </p:extLst>
          </p:nvPr>
        </p:nvGraphicFramePr>
        <p:xfrm>
          <a:off x="1155700" y="2255837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07252"/>
              </p:ext>
            </p:extLst>
          </p:nvPr>
        </p:nvGraphicFramePr>
        <p:xfrm>
          <a:off x="1155700" y="2863849"/>
          <a:ext cx="2362200" cy="24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58450"/>
              </p:ext>
            </p:extLst>
          </p:nvPr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380288"/>
              </p:ext>
            </p:extLst>
          </p:nvPr>
        </p:nvGraphicFramePr>
        <p:xfrm>
          <a:off x="1231900" y="4340226"/>
          <a:ext cx="17526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837053"/>
              </p:ext>
            </p:extLst>
          </p:nvPr>
        </p:nvGraphicFramePr>
        <p:xfrm>
          <a:off x="5270500" y="1735847"/>
          <a:ext cx="2209800" cy="27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671190"/>
              </p:ext>
            </p:extLst>
          </p:nvPr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385154"/>
              </p:ext>
            </p:extLst>
          </p:nvPr>
        </p:nvGraphicFramePr>
        <p:xfrm>
          <a:off x="5270500" y="3086100"/>
          <a:ext cx="2362200" cy="2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object 13"/>
          <p:cNvSpPr/>
          <p:nvPr/>
        </p:nvSpPr>
        <p:spPr>
          <a:xfrm>
            <a:off x="4392612" y="3598863"/>
            <a:ext cx="647700" cy="484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757966"/>
              </p:ext>
            </p:extLst>
          </p:nvPr>
        </p:nvGraphicFramePr>
        <p:xfrm>
          <a:off x="5270500" y="3598863"/>
          <a:ext cx="2362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object 16"/>
          <p:cNvSpPr/>
          <p:nvPr/>
        </p:nvSpPr>
        <p:spPr>
          <a:xfrm>
            <a:off x="4403914" y="4340225"/>
            <a:ext cx="687387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680548"/>
              </p:ext>
            </p:extLst>
          </p:nvPr>
        </p:nvGraphicFramePr>
        <p:xfrm>
          <a:off x="5270500" y="4340226"/>
          <a:ext cx="41148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877" y="5226050"/>
            <a:ext cx="9279023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45593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2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кото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 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оот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ву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щ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700"/>
              </a:lnSpc>
              <a:spcBef>
                <a:spcPts val="76"/>
              </a:spcBef>
            </a:pPr>
            <a:endParaRPr lang="ru-RU" sz="1400" dirty="0"/>
          </a:p>
          <a:p>
            <a:pPr marL="23495" marR="635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3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ходов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2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1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тно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ссий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ru-RU" sz="1400" dirty="0"/>
          </a:p>
          <a:p>
            <a:pPr marL="23495">
              <a:lnSpc>
                <a:spcPts val="1780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«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том ч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исл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lang="ru-RU" sz="1400" dirty="0">
              <a:latin typeface="Tahoma"/>
              <a:cs typeface="Tahoma"/>
            </a:endParaRPr>
          </a:p>
          <a:p>
            <a:pPr marL="12700" marR="6576059">
              <a:lnSpc>
                <a:spcPts val="1810"/>
              </a:lnSpc>
              <a:spcBef>
                <a:spcPts val="80"/>
              </a:spcBef>
            </a:pP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Дошкольное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образование; Общее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25" dirty="0">
                <a:solidFill>
                  <a:srgbClr val="523127"/>
                </a:solidFill>
                <a:latin typeface="Tahoma"/>
                <a:cs typeface="Tahoma"/>
              </a:rPr>
              <a:t>др.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23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7514125"/>
              </p:ext>
            </p:extLst>
          </p:nvPr>
        </p:nvGraphicFramePr>
        <p:xfrm>
          <a:off x="241300" y="1568450"/>
          <a:ext cx="9753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8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24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86665810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57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25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65437753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359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48570168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301151"/>
              </p:ext>
            </p:extLst>
          </p:nvPr>
        </p:nvGraphicFramePr>
        <p:xfrm>
          <a:off x="165100" y="215518"/>
          <a:ext cx="10363201" cy="7408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940"/>
                <a:gridCol w="1181718"/>
                <a:gridCol w="1041943"/>
                <a:gridCol w="1235600"/>
              </a:tblGrid>
              <a:tr h="39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2023 </a:t>
                      </a:r>
                      <a:r>
                        <a:rPr lang="ru-RU" sz="1600" dirty="0" err="1" smtClean="0">
                          <a:effectLst/>
                        </a:rPr>
                        <a:t>тыс.руб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2024  </a:t>
                      </a:r>
                      <a:r>
                        <a:rPr lang="ru-RU" sz="1600" dirty="0" smtClean="0">
                          <a:effectLst/>
                        </a:rPr>
                        <a:t>тыс. руб.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2025     </a:t>
                      </a:r>
                      <a:r>
                        <a:rPr lang="ru-RU" sz="1600" dirty="0" smtClean="0">
                          <a:effectLst/>
                        </a:rPr>
                        <a:t>тыс. руб.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  <a:tr h="362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</a:t>
                      </a:r>
                      <a:r>
                        <a:rPr lang="ru-RU" sz="1200" baseline="0" dirty="0" smtClean="0">
                          <a:effectLst/>
                        </a:rPr>
                        <a:t> «Содействие занятости населения и улучшение условий и охраны труда в </a:t>
                      </a:r>
                      <a:r>
                        <a:rPr lang="ru-RU" sz="1200" baseline="0" dirty="0" err="1" smtClean="0">
                          <a:effectLst/>
                        </a:rPr>
                        <a:t>Колпнянском</a:t>
                      </a:r>
                      <a:r>
                        <a:rPr lang="ru-RU" sz="1200" baseline="0" dirty="0" smtClean="0">
                          <a:effectLst/>
                        </a:rPr>
                        <a:t> районе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Муниципальная программа «Противодействие</a:t>
                      </a:r>
                      <a:r>
                        <a:rPr lang="ru-RU" sz="1200" baseline="0" smtClean="0">
                          <a:effectLst/>
                        </a:rPr>
                        <a:t> экстремизму и профилактика терроризма на территории Колпнянского района Орловской области на 2021-2023 годы»</a:t>
                      </a:r>
                      <a:endParaRPr lang="ru-RU" sz="1200" baseline="0" dirty="0" smtClean="0">
                        <a:effectLst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физической культуры и спорта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районе на 2021-2024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65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муниципальной службы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районе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32 840,0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32 840,0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32 840,0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«Профилактика правонарушений и противодействие преступности на территории Колпнянского района Орловской области на  2021-2023 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«Профилактика наркомании, алкоголизма 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табакокурения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на 2022-2024 годы в муниципальном образовании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 Орловской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области»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«О противодействии коррупции на территории муниципального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образования </a:t>
                      </a:r>
                      <a:r>
                        <a:rPr lang="ru-RU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Колпнянский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район Орловской области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«Защита населения и территории от чрезвычайных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ситуаций, обеспечение пожарной безопасности и безопасности людей на водных объектах Колпнянского района Орловской области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«Поддержка и развитие малого и среднего предпринимательства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районе Орловской области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дорожного хозяйства Колпнянского района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26 248,7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27 152,5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27 994,0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«Комплексное развитие сельских территорий Колпнянского района Орловской области»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39,3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113,7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119,4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5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«Культура Колпнянского района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2023-2025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30 505,0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28 041,1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27 415,3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«Обеспечение жильем молодых семей Колпнянского района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1 007,4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1 011,5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1 016,9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«Поддержка социально-ориентированных некоммерческих организаций, осуществляющих деятельность на территории муниципального образования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 Орловской области на 2021-2024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системы образования Колпнянского района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200 403,6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170 598,5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168 416,6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«Создание условий для эффективного и ответственного управления муниципальными финансами Колпнянского района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5 625,1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5 615,1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5 615,1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«Переселение граждан из аварийного жилищного фонда на территории Колпнянского района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1 635,0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298 923,1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266 351,40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263 417,30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ahoma"/>
                <a:cs typeface="Tahoma"/>
              </a:rPr>
              <a:t/>
            </a:r>
            <a:br>
              <a:rPr lang="ru-RU" sz="3200" dirty="0">
                <a:latin typeface="Tahoma"/>
                <a:cs typeface="Tahoma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4852586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12648" y="228600"/>
            <a:ext cx="9458452" cy="1035050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rmAutofit fontScale="75000" lnSpcReduction="20000"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4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2070090"/>
            <a:ext cx="967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Управление финансов и экономики администрации Колпнянского района Орловской области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303410, Орловская область, Колпнянский район, п. Колпна, ул. Торговая, д.25.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Начальник управления финансов и экономики Тарасова О.Н. </a:t>
            </a:r>
            <a:r>
              <a:rPr lang="ru-RU" sz="2400" b="1" dirty="0"/>
              <a:t>тел.8(48674) 2-15-33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b="1" dirty="0"/>
              <a:t>Адрес электронной почты: </a:t>
            </a:r>
            <a:r>
              <a:rPr lang="en-US" sz="2400" b="1" dirty="0" err="1"/>
              <a:t>finkolpna</a:t>
            </a:r>
            <a:r>
              <a:rPr lang="ru-RU" sz="2400" b="1" dirty="0"/>
              <a:t>@</a:t>
            </a:r>
            <a:r>
              <a:rPr lang="en-US" sz="2400" b="1" dirty="0"/>
              <a:t>mail</a:t>
            </a:r>
            <a:r>
              <a:rPr lang="ru-RU" sz="2400" b="1" dirty="0"/>
              <a:t>.</a:t>
            </a:r>
            <a:r>
              <a:rPr lang="en-US" sz="2400" b="1" dirty="0" err="1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24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757"/>
            <a:ext cx="3072384" cy="25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619251"/>
            <a:ext cx="6461759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0431" y="988910"/>
            <a:ext cx="283464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Бюджетная система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9186" y="1450746"/>
            <a:ext cx="30372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Колпнянского района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336" y="3435603"/>
            <a:ext cx="2499360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09" y="3702202"/>
            <a:ext cx="18688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00"/>
              </a:lnSpc>
            </a:pPr>
            <a:r>
              <a:rPr sz="1700" b="1" spc="10" dirty="0">
                <a:latin typeface="Arial"/>
                <a:cs typeface="Arial"/>
              </a:rPr>
              <a:t>бюджет </a:t>
            </a:r>
            <a:r>
              <a:rPr sz="1700" b="1" spc="5" dirty="0">
                <a:latin typeface="Arial"/>
                <a:cs typeface="Arial"/>
              </a:rPr>
              <a:t>Колпнянского муниципального района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0143" y="3371596"/>
            <a:ext cx="2511552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4618" y="3780475"/>
            <a:ext cx="12655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00" b="1" spc="10" dirty="0">
                <a:latin typeface="Arial"/>
                <a:cs typeface="Arial"/>
              </a:rPr>
              <a:t>Бюджеты</a:t>
            </a:r>
            <a:r>
              <a:rPr sz="1700" b="1" spc="5" dirty="0">
                <a:latin typeface="Arial"/>
                <a:cs typeface="Arial"/>
              </a:rPr>
              <a:t> 9 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5" dirty="0">
                <a:latin typeface="Arial"/>
                <a:cs typeface="Arial"/>
              </a:rPr>
              <a:t>ских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</a:t>
            </a:r>
            <a:r>
              <a:rPr sz="1700" b="1" spc="5" dirty="0">
                <a:latin typeface="Arial"/>
                <a:cs typeface="Arial"/>
              </a:rPr>
              <a:t>осе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spc="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н</a:t>
            </a:r>
            <a:r>
              <a:rPr sz="1700" b="1" dirty="0">
                <a:latin typeface="Arial"/>
                <a:cs typeface="Arial"/>
              </a:rPr>
              <a:t>и</a:t>
            </a:r>
            <a:r>
              <a:rPr sz="1700" b="1" spc="10" dirty="0">
                <a:latin typeface="Arial"/>
                <a:cs typeface="Arial"/>
              </a:rPr>
              <a:t>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3232" y="3362452"/>
            <a:ext cx="2243327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488" y="3634232"/>
            <a:ext cx="1187450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Бюджет</a:t>
            </a:r>
            <a:r>
              <a:rPr sz="1700" b="1" spc="5" dirty="0">
                <a:latin typeface="Arial"/>
                <a:cs typeface="Arial"/>
              </a:rPr>
              <a:t> п.</a:t>
            </a:r>
            <a:endParaRPr sz="1700">
              <a:latin typeface="Arial"/>
              <a:cs typeface="Arial"/>
            </a:endParaRPr>
          </a:p>
          <a:p>
            <a:pPr marL="12065" marR="6350" indent="-635" algn="ctr">
              <a:lnSpc>
                <a:spcPct val="101600"/>
              </a:lnSpc>
            </a:pPr>
            <a:r>
              <a:rPr sz="1700" b="1" spc="5" dirty="0">
                <a:latin typeface="Arial"/>
                <a:cs typeface="Arial"/>
              </a:rPr>
              <a:t>Колпна городское поселение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872" y="5020564"/>
            <a:ext cx="10101072" cy="1194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941315"/>
            <a:ext cx="10019030" cy="1155700"/>
          </a:xfrm>
          <a:custGeom>
            <a:avLst/>
            <a:gdLst/>
            <a:ahLst/>
            <a:cxnLst/>
            <a:rect l="l" t="t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ln w="82296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3411" y="6302755"/>
            <a:ext cx="959891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662" y="5537244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H="1">
            <a:off x="5373326" y="6826250"/>
            <a:ext cx="548937" cy="402314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dirty="0" smtClean="0">
                <a:latin typeface="Arial"/>
                <a:cs typeface="Arial"/>
              </a:rPr>
              <a:t>3</a:t>
            </a:r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4892547"/>
            <a:ext cx="210616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</a:t>
            </a:fld>
            <a:endParaRPr lang="ru-RU" sz="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  <a:prstGeom prst="rect">
            <a:avLst/>
          </a:prstGeom>
        </p:spPr>
        <p:txBody>
          <a:bodyPr vert="horz" wrap="square" lIns="0" tIns="179832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b="1"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" y="1039875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8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073403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7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7539" y="4272788"/>
            <a:ext cx="68891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1369060"/>
            <a:ext cx="1518285" cy="2719070"/>
          </a:xfrm>
          <a:custGeom>
            <a:avLst/>
            <a:gdLst/>
            <a:ahLst/>
            <a:cxnLst/>
            <a:rect l="l" t="t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226" y="1611792"/>
            <a:ext cx="131953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1018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рез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 Росс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ий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ской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072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3072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8754" y="1742338"/>
            <a:ext cx="186436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1020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оз со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-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э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ко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ческого раз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7640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8571" y="1873920"/>
            <a:ext cx="18370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М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мм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 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6879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3737" y="1611792"/>
            <a:ext cx="146240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2551" y="4868164"/>
            <a:ext cx="219151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20" y="4883403"/>
            <a:ext cx="2228087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0623" y="4868164"/>
            <a:ext cx="2188464" cy="194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83568" y="260648"/>
            <a:ext cx="9692332" cy="926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Колпнянского муниципального района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Картинки по запросу карта колпны орлов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588" y="133985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27100" y="2075765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1,186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тыс.кв.км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51700" y="16206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</a:t>
            </a:r>
            <a:r>
              <a:rPr lang="en-US" altLang="ru-RU" sz="1400" i="1" dirty="0" smtClean="0">
                <a:solidFill>
                  <a:prstClr val="black"/>
                </a:solidFill>
                <a:latin typeface="Times New Roman"/>
              </a:rPr>
              <a:t>1 980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 человек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0620284"/>
              </p:ext>
            </p:extLst>
          </p:nvPr>
        </p:nvGraphicFramePr>
        <p:xfrm>
          <a:off x="684252" y="3549650"/>
          <a:ext cx="9324895" cy="32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282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539552" y="116632"/>
            <a:ext cx="9912548" cy="990600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</a:effectLst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Picture 2" descr="C:\Users\ka_urubaeva\Desktop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16632"/>
            <a:ext cx="228600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>
              <a:schemeClr val="accent1">
                <a:alpha val="87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81828"/>
              </p:ext>
            </p:extLst>
          </p:nvPr>
        </p:nvGraphicFramePr>
        <p:xfrm>
          <a:off x="684252" y="1107232"/>
          <a:ext cx="9324895" cy="594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14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3700" y="273050"/>
          <a:ext cx="9982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9763252" cy="654050"/>
          </a:xfrm>
          <a:prstGeom prst="rect">
            <a:avLst/>
          </a:prstGeom>
        </p:spPr>
        <p:txBody>
          <a:bodyPr>
            <a:norm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46100" y="273050"/>
          <a:ext cx="9829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6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3700" y="349250"/>
          <a:ext cx="9906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2502</TotalTime>
  <Words>1171</Words>
  <Application>Microsoft Office PowerPoint</Application>
  <PresentationFormat>Произвольный</PresentationFormat>
  <Paragraphs>321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Слайд 1</vt:lpstr>
      <vt:lpstr>Слайд 2</vt:lpstr>
      <vt:lpstr>Слайд 3</vt:lpstr>
      <vt:lpstr>роек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  <vt:lpstr>Слайд 16</vt:lpstr>
      <vt:lpstr>Слайд 17</vt:lpstr>
      <vt:lpstr>Налоговые доходы районного бюджета на 2023 год (млн.руб.)</vt:lpstr>
      <vt:lpstr>Неналоговые доходы районного бюджета на 2023 год (тыс. руб.)</vt:lpstr>
      <vt:lpstr>Безвозмездные поступления районного бюджета на 2023 год (тыс.руб.)</vt:lpstr>
      <vt:lpstr>Расходы бюджетов по основным функциям государства </vt:lpstr>
      <vt:lpstr>Структура расходов районного бюджета на 2023 год (млн.руб.) </vt:lpstr>
      <vt:lpstr>Структура расходов районного бюджета на плановый период 2024 года (млн.руб.) </vt:lpstr>
      <vt:lpstr>Структура расходов районного бюджета на плановый период 2025 года (млн.руб.) </vt:lpstr>
      <vt:lpstr>Расходы бюджета в разрезе муниципальных программ, тыс.руб. </vt:lpstr>
      <vt:lpstr>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186</cp:revision>
  <cp:lastPrinted>2019-11-26T07:02:52Z</cp:lastPrinted>
  <dcterms:created xsi:type="dcterms:W3CDTF">2016-02-12T16:31:28Z</dcterms:created>
  <dcterms:modified xsi:type="dcterms:W3CDTF">2023-03-21T08:18:31Z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