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82" r:id="rId12"/>
    <p:sldId id="284" r:id="rId13"/>
    <p:sldId id="286" r:id="rId14"/>
    <p:sldId id="285" r:id="rId15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68.2</c:v>
                </c:pt>
                <c:pt idx="1">
                  <c:v>12.4</c:v>
                </c:pt>
                <c:pt idx="2">
                  <c:v>5.5</c:v>
                </c:pt>
                <c:pt idx="3">
                  <c:v>0.8</c:v>
                </c:pt>
                <c:pt idx="4">
                  <c:v>16.100000000000001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54663840096913"/>
          <c:y val="1.4759785461599909E-2"/>
          <c:w val="0.37255521905915606"/>
          <c:h val="0.97074746091521169"/>
        </c:manualLayout>
      </c:layout>
      <c:overlay val="0"/>
      <c:txPr>
        <a:bodyPr/>
        <a:lstStyle/>
        <a:p>
          <a:pPr>
            <a:defRPr sz="16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68215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12415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5505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832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68215</c:v>
                </c:pt>
                <c:pt idx="1">
                  <c:v>12415</c:v>
                </c:pt>
                <c:pt idx="2">
                  <c:v>5505</c:v>
                </c:pt>
                <c:pt idx="3">
                  <c:v>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16083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187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2774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468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16083</c:v>
                </c:pt>
                <c:pt idx="1">
                  <c:v>187</c:v>
                </c:pt>
                <c:pt idx="2">
                  <c:v>2774</c:v>
                </c:pt>
                <c:pt idx="3">
                  <c:v>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42055320008085E-3"/>
          <c:y val="9.7106481481481488E-2"/>
          <c:w val="0.65272440944881893"/>
          <c:h val="0.90289351851851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2619</c:v>
                </c:pt>
                <c:pt idx="1">
                  <c:v>4601.2</c:v>
                </c:pt>
                <c:pt idx="2">
                  <c:v>111319.2</c:v>
                </c:pt>
                <c:pt idx="3">
                  <c:v>6809.8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12820512820513"/>
          <c:y val="0.1242085885097696"/>
          <c:w val="0.3371794871794872"/>
          <c:h val="0.83510134149897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27096</c:v>
                </c:pt>
                <c:pt idx="1">
                  <c:v>17475</c:v>
                </c:pt>
                <c:pt idx="2">
                  <c:v>8293.4</c:v>
                </c:pt>
                <c:pt idx="3">
                  <c:v>151135.1</c:v>
                </c:pt>
                <c:pt idx="4">
                  <c:v>15730</c:v>
                </c:pt>
                <c:pt idx="5">
                  <c:v>16456.7</c:v>
                </c:pt>
                <c:pt idx="6">
                  <c:v>9643.2999999999993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E0CA9-C71E-4ABD-8398-7940CDADC20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0A6B-6F29-49AC-BC55-B6805BB6F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>
            <a:noAutofit/>
          </a:bodyPr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ctr" defTabSz="104278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>
            <a:noAutofit/>
          </a:bodyPr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113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17481"/>
            <a:ext cx="7616020" cy="125941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842"/>
            <a:ext cx="7485380" cy="3828627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0850"/>
            <a:ext cx="294068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0850"/>
            <a:ext cx="392091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0850"/>
            <a:ext cx="2138680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64974" indent="-364974" algn="r" defTabSz="104278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695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02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18" Type="http://schemas.openxmlformats.org/officeDocument/2006/relationships/image" Target="../media/image3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image" Target="../media/image14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707"/>
            <a:ext cx="4099560" cy="740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5583" y="1902460"/>
            <a:ext cx="8686800" cy="2734310"/>
          </a:xfrm>
          <a:custGeom>
            <a:avLst/>
            <a:gdLst/>
            <a:ahLst/>
            <a:cxnLst/>
            <a:rect l="l" t="t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394462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5583" y="190246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2288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4" y="3944620"/>
            <a:ext cx="683260" cy="692150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1902460"/>
            <a:ext cx="685800" cy="692150"/>
          </a:xfrm>
          <a:custGeom>
            <a:avLst/>
            <a:gdLst/>
            <a:ahLst/>
            <a:cxnLst/>
            <a:rect l="l" t="t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2585211"/>
            <a:ext cx="673735" cy="683260"/>
          </a:xfrm>
          <a:custGeom>
            <a:avLst/>
            <a:gdLst/>
            <a:ahLst/>
            <a:cxnLst/>
            <a:rect l="l" t="t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3258820"/>
            <a:ext cx="673735" cy="695325"/>
          </a:xfrm>
          <a:custGeom>
            <a:avLst/>
            <a:gdLst/>
            <a:ahLst/>
            <a:cxnLst/>
            <a:rect l="l" t="t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4" y="3258820"/>
            <a:ext cx="683260" cy="695325"/>
          </a:xfrm>
          <a:custGeom>
            <a:avLst/>
            <a:gdLst/>
            <a:ahLst/>
            <a:cxnLst/>
            <a:rect l="l" t="t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63404" y="7059168"/>
            <a:ext cx="10795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45991" y="4941315"/>
            <a:ext cx="3285744" cy="2014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83459" y="749579"/>
            <a:ext cx="6044565" cy="357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00"/>
              </a:lnSpc>
            </a:pPr>
            <a:r>
              <a:rPr sz="7750" b="1" dirty="0">
                <a:solidFill>
                  <a:srgbClr val="00007C"/>
                </a:solidFill>
                <a:latin typeface="Arial"/>
                <a:cs typeface="Arial"/>
              </a:rPr>
              <a:t>Бюджет</a:t>
            </a:r>
            <a:r>
              <a:rPr sz="7750" b="1" spc="5" dirty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7750" b="1" dirty="0">
                <a:solidFill>
                  <a:srgbClr val="00007C"/>
                </a:solidFill>
                <a:latin typeface="Arial"/>
                <a:cs typeface="Arial"/>
              </a:rPr>
              <a:t>для </a:t>
            </a:r>
            <a:r>
              <a:rPr sz="7750" b="1" spc="-5" dirty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7750" b="1" dirty="0">
                <a:solidFill>
                  <a:srgbClr val="E7EFFC"/>
                </a:solidFill>
                <a:latin typeface="Arial"/>
                <a:cs typeface="Arial"/>
              </a:rPr>
              <a:t>раждан</a:t>
            </a:r>
            <a:r>
              <a:rPr sz="7750" b="1" spc="5" dirty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7750" b="1" dirty="0">
                <a:solidFill>
                  <a:srgbClr val="E7EFFC"/>
                </a:solidFill>
                <a:latin typeface="Arial"/>
                <a:cs typeface="Arial"/>
              </a:rPr>
              <a:t>на </a:t>
            </a:r>
            <a:r>
              <a:rPr sz="7750" b="1" dirty="0">
                <a:solidFill>
                  <a:srgbClr val="E7EFFC"/>
                </a:solidFill>
                <a:latin typeface="Bookman Old Style"/>
                <a:cs typeface="Bookman Old Style"/>
              </a:rPr>
              <a:t>2016</a:t>
            </a:r>
            <a:r>
              <a:rPr sz="7750" b="1" spc="5" dirty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7750" b="1" spc="-5" dirty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7750" b="1" dirty="0">
                <a:solidFill>
                  <a:srgbClr val="E7EFFC"/>
                </a:solidFill>
                <a:latin typeface="Arial"/>
                <a:cs typeface="Arial"/>
              </a:rPr>
              <a:t>од</a:t>
            </a:r>
            <a:endParaRPr sz="7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859" y="230530"/>
            <a:ext cx="49866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05" dirty="0">
                <a:latin typeface="Palatino Linotype"/>
                <a:cs typeface="Palatino Linotype"/>
              </a:rPr>
              <a:t>Решение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районного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err="1" smtClean="0">
                <a:latin typeface="Palatino Linotype"/>
                <a:cs typeface="Palatino Linotype"/>
              </a:rPr>
              <a:t>Совет</a:t>
            </a:r>
            <a:r>
              <a:rPr lang="ru-RU" sz="1600" spc="-65" dirty="0" smtClean="0">
                <a:latin typeface="Palatino Linotype"/>
                <a:cs typeface="Palatino Linotype"/>
              </a:rPr>
              <a:t>а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народных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депутатов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Орловской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5" dirty="0">
                <a:latin typeface="Palatino Linotype"/>
                <a:cs typeface="Palatino Linotype"/>
              </a:rPr>
              <a:t>области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"О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14" dirty="0">
                <a:latin typeface="Palatino Linotype"/>
                <a:cs typeface="Palatino Linotype"/>
              </a:rPr>
              <a:t>бюджете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5859" y="718210"/>
            <a:ext cx="4228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>
                <a:latin typeface="Palatino Linotype"/>
                <a:cs typeface="Palatino Linotype"/>
              </a:rPr>
              <a:t>района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>
                <a:latin typeface="Palatino Linotype"/>
                <a:cs typeface="Palatino Linotype"/>
              </a:rPr>
              <a:t>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2016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>
                <a:latin typeface="Palatino Linotype"/>
                <a:cs typeface="Palatino Linotype"/>
              </a:rPr>
              <a:t>год"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0" dirty="0">
                <a:latin typeface="Palatino Linotype"/>
                <a:cs typeface="Palatino Linotype"/>
              </a:rPr>
              <a:t>от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>
                <a:latin typeface="Palatino Linotype"/>
                <a:cs typeface="Palatino Linotype"/>
              </a:rPr>
              <a:t>"25"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0" dirty="0">
                <a:latin typeface="Palatino Linotype"/>
                <a:cs typeface="Palatino Linotype"/>
              </a:rPr>
              <a:t>декабря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2015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г.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95" dirty="0">
                <a:latin typeface="Palatino Linotype"/>
                <a:cs typeface="Palatino Linotype"/>
              </a:rPr>
              <a:t>№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312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1447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Неналоговые </a:t>
            </a:r>
            <a:r>
              <a:rPr lang="ru-RU" sz="3600" dirty="0"/>
              <a:t>доходы районного бюджета на 2016 год (тыс. 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6229564"/>
              </p:ext>
            </p:extLst>
          </p:nvPr>
        </p:nvGraphicFramePr>
        <p:xfrm>
          <a:off x="393700" y="1720850"/>
          <a:ext cx="992346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10</a:t>
            </a:fld>
            <a:endParaRPr lang="ru-RU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Безвозмездные поступления районного бюджета на 2016 год (</a:t>
            </a:r>
            <a:r>
              <a:rPr lang="ru-RU" sz="3600" dirty="0" err="1" smtClean="0"/>
              <a:t>тыс.руб</a:t>
            </a:r>
            <a:r>
              <a:rPr lang="ru-RU" sz="3600" dirty="0" smtClean="0"/>
              <a:t>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8062196"/>
              </p:ext>
            </p:extLst>
          </p:nvPr>
        </p:nvGraphicFramePr>
        <p:xfrm>
          <a:off x="469900" y="1720850"/>
          <a:ext cx="9906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" y="1463988"/>
            <a:ext cx="719137" cy="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7"/>
          <p:cNvSpPr/>
          <p:nvPr/>
        </p:nvSpPr>
        <p:spPr>
          <a:xfrm>
            <a:off x="356308" y="2178050"/>
            <a:ext cx="647700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354476" y="2863850"/>
            <a:ext cx="6477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356309" y="3473450"/>
            <a:ext cx="645868" cy="503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356309" y="4083050"/>
            <a:ext cx="719137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356100" y="1547966"/>
            <a:ext cx="720725" cy="50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4321968" y="2208529"/>
            <a:ext cx="788987" cy="536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56100" y="2887345"/>
            <a:ext cx="717550" cy="49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09284"/>
              </p:ext>
            </p:extLst>
          </p:nvPr>
        </p:nvGraphicFramePr>
        <p:xfrm>
          <a:off x="1231901" y="1730214"/>
          <a:ext cx="2514599" cy="271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07235"/>
              </p:ext>
            </p:extLst>
          </p:nvPr>
        </p:nvGraphicFramePr>
        <p:xfrm>
          <a:off x="1155700" y="2255837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7252"/>
              </p:ext>
            </p:extLst>
          </p:nvPr>
        </p:nvGraphicFramePr>
        <p:xfrm>
          <a:off x="1155700" y="2863849"/>
          <a:ext cx="2362200" cy="24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8450"/>
              </p:ext>
            </p:extLst>
          </p:nvPr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80288"/>
              </p:ext>
            </p:extLst>
          </p:nvPr>
        </p:nvGraphicFramePr>
        <p:xfrm>
          <a:off x="1231900" y="4340226"/>
          <a:ext cx="17526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37053"/>
              </p:ext>
            </p:extLst>
          </p:nvPr>
        </p:nvGraphicFramePr>
        <p:xfrm>
          <a:off x="5270500" y="1735847"/>
          <a:ext cx="2209800" cy="27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71190"/>
              </p:ext>
            </p:extLst>
          </p:nvPr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85154"/>
              </p:ext>
            </p:extLst>
          </p:nvPr>
        </p:nvGraphicFramePr>
        <p:xfrm>
          <a:off x="5270500" y="3086100"/>
          <a:ext cx="2362200" cy="2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object 13"/>
          <p:cNvSpPr/>
          <p:nvPr/>
        </p:nvSpPr>
        <p:spPr>
          <a:xfrm>
            <a:off x="4392612" y="3598863"/>
            <a:ext cx="647700" cy="484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57966"/>
              </p:ext>
            </p:extLst>
          </p:nvPr>
        </p:nvGraphicFramePr>
        <p:xfrm>
          <a:off x="5270500" y="3598863"/>
          <a:ext cx="2362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object 16"/>
          <p:cNvSpPr/>
          <p:nvPr/>
        </p:nvSpPr>
        <p:spPr>
          <a:xfrm>
            <a:off x="4403914" y="4340225"/>
            <a:ext cx="687387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0548"/>
              </p:ext>
            </p:extLst>
          </p:nvPr>
        </p:nvGraphicFramePr>
        <p:xfrm>
          <a:off x="5270500" y="4340226"/>
          <a:ext cx="41148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877" y="5226050"/>
            <a:ext cx="9279023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45593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2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кото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 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оот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ву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щ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700"/>
              </a:lnSpc>
              <a:spcBef>
                <a:spcPts val="76"/>
              </a:spcBef>
            </a:pPr>
            <a:endParaRPr lang="ru-RU" sz="1400" dirty="0"/>
          </a:p>
          <a:p>
            <a:pPr marL="23495" marR="635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3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ходов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2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1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тно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ссий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ru-RU" sz="1400" dirty="0"/>
          </a:p>
          <a:p>
            <a:pPr marL="23495">
              <a:lnSpc>
                <a:spcPts val="1780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«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том ч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исл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lang="ru-RU" sz="1400" dirty="0">
              <a:latin typeface="Tahoma"/>
              <a:cs typeface="Tahoma"/>
            </a:endParaRPr>
          </a:p>
          <a:p>
            <a:pPr marL="12700" marR="6576059">
              <a:lnSpc>
                <a:spcPts val="1810"/>
              </a:lnSpc>
              <a:spcBef>
                <a:spcPts val="80"/>
              </a:spcBef>
            </a:pP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Дошкольное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образование; Общее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25" dirty="0">
                <a:solidFill>
                  <a:srgbClr val="523127"/>
                </a:solidFill>
                <a:latin typeface="Tahoma"/>
                <a:cs typeface="Tahoma"/>
              </a:rPr>
              <a:t>др.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2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2</a:t>
            </a:r>
            <a:r>
              <a:rPr lang="ru-RU" sz="3200" spc="-40" dirty="0">
                <a:latin typeface="Tahoma"/>
                <a:cs typeface="Tahoma"/>
              </a:rPr>
              <a:t>0</a:t>
            </a:r>
            <a:r>
              <a:rPr lang="ru-RU" sz="3200" spc="-20" dirty="0">
                <a:latin typeface="Tahoma"/>
                <a:cs typeface="Tahoma"/>
              </a:rPr>
              <a:t>16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(</a:t>
            </a:r>
            <a:r>
              <a:rPr lang="ru-RU" sz="3200" spc="-15" dirty="0">
                <a:latin typeface="Tahoma"/>
                <a:cs typeface="Tahoma"/>
              </a:rPr>
              <a:t>тыс</a:t>
            </a:r>
            <a:r>
              <a:rPr lang="ru-RU" sz="3200" spc="-10" dirty="0">
                <a:latin typeface="Tahoma"/>
                <a:cs typeface="Tahoma"/>
              </a:rPr>
              <a:t>.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15" dirty="0">
                <a:latin typeface="Tahoma"/>
                <a:cs typeface="Tahoma"/>
              </a:rPr>
              <a:t>б</a:t>
            </a:r>
            <a:r>
              <a:rPr lang="ru-RU" sz="3200" spc="-10" dirty="0">
                <a:latin typeface="Tahoma"/>
                <a:cs typeface="Tahoma"/>
              </a:rPr>
              <a:t>.)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8503716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5059" y="1648714"/>
            <a:ext cx="160337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752" y="1648714"/>
            <a:ext cx="115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736" y="1648714"/>
            <a:ext cx="318262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>
              <a:lnSpc>
                <a:spcPts val="2335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  <a:tabLst>
                <a:tab pos="1524000" algn="l"/>
                <a:tab pos="2764790" algn="l"/>
              </a:tabLst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865" y="1648714"/>
            <a:ext cx="17830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0680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052" y="2238540"/>
            <a:ext cx="9512935" cy="480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2295" marR="6350">
              <a:lnSpc>
                <a:spcPct val="100499"/>
              </a:lnSpc>
              <a:tabLst>
                <a:tab pos="5593080" algn="l"/>
                <a:tab pos="6443345" algn="l"/>
                <a:tab pos="679132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ш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суд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/>
          </a:p>
          <a:p>
            <a:pPr marL="4392295" marR="6350" indent="-635">
              <a:lnSpc>
                <a:spcPts val="2330"/>
              </a:lnSpc>
              <a:tabLst>
                <a:tab pos="5736590" algn="l"/>
                <a:tab pos="6014085" algn="l"/>
                <a:tab pos="6699884" algn="l"/>
                <a:tab pos="7766684" algn="l"/>
                <a:tab pos="8049895" algn="l"/>
                <a:tab pos="922972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оп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1900"/>
              </a:lnSpc>
            </a:pPr>
            <a:endParaRPr sz="1900" dirty="0"/>
          </a:p>
          <a:p>
            <a:pPr marL="12700">
              <a:lnSpc>
                <a:spcPct val="100000"/>
              </a:lnSpc>
              <a:tabLst>
                <a:tab pos="136588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3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еет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300"/>
              </a:lnSpc>
              <a:spcBef>
                <a:spcPts val="15"/>
              </a:spcBef>
            </a:pPr>
            <a:endParaRPr sz="2300" dirty="0"/>
          </a:p>
          <a:p>
            <a:pPr marL="384175" indent="-371475">
              <a:lnSpc>
                <a:spcPct val="100000"/>
              </a:lnSpc>
              <a:buClr>
                <a:srgbClr val="523127"/>
              </a:buClr>
              <a:buFont typeface="Tahoma"/>
              <a:buAutoNum type="arabicParenR"/>
              <a:tabLst>
                <a:tab pos="384810" algn="l"/>
              </a:tabLst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26"/>
              </a:spcBef>
              <a:buClr>
                <a:srgbClr val="523127"/>
              </a:buClr>
              <a:buFont typeface="Tahoma"/>
              <a:buAutoNum type="arabicParenR"/>
            </a:pPr>
            <a:endParaRPr sz="2400" dirty="0"/>
          </a:p>
          <a:p>
            <a:pPr marL="384175" marR="690245" indent="-371475">
              <a:lnSpc>
                <a:spcPts val="2330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ъ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ты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ае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200"/>
              </a:lnSpc>
              <a:spcBef>
                <a:spcPts val="28"/>
              </a:spcBef>
              <a:buClr>
                <a:srgbClr val="523127"/>
              </a:buClr>
              <a:buFont typeface="Tahoma"/>
              <a:buAutoNum type="arabicParenR"/>
            </a:pPr>
            <a:endParaRPr sz="2200" dirty="0"/>
          </a:p>
          <a:p>
            <a:pPr marL="384175" marR="153670" indent="-371475">
              <a:lnSpc>
                <a:spcPct val="100499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ипа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ай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ы,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еты.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4" y="1600708"/>
            <a:ext cx="3846576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325628"/>
            <a:ext cx="87471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0" marR="6350" indent="-2350135">
              <a:lnSpc>
                <a:spcPct val="100000"/>
              </a:lnSpc>
            </a:pP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2600" b="1" spc="-4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укту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бюдж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те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 Росс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7821" y="7107935"/>
            <a:ext cx="11747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spc="-10" dirty="0">
                <a:solidFill>
                  <a:srgbClr val="7B4A3A"/>
                </a:solidFill>
                <a:latin typeface="Arial"/>
                <a:cs typeface="Arial"/>
              </a:rPr>
              <a:t>2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757"/>
            <a:ext cx="3072384" cy="25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619251"/>
            <a:ext cx="6461759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0431" y="988910"/>
            <a:ext cx="283464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Бюджетная система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9186" y="1450746"/>
            <a:ext cx="30372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Колпнянского района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336" y="3435603"/>
            <a:ext cx="2499360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09" y="3702202"/>
            <a:ext cx="18688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00"/>
              </a:lnSpc>
            </a:pPr>
            <a:r>
              <a:rPr sz="1700" b="1" spc="10" dirty="0">
                <a:latin typeface="Arial"/>
                <a:cs typeface="Arial"/>
              </a:rPr>
              <a:t>бюджет </a:t>
            </a:r>
            <a:r>
              <a:rPr sz="1700" b="1" spc="5" dirty="0">
                <a:latin typeface="Arial"/>
                <a:cs typeface="Arial"/>
              </a:rPr>
              <a:t>Колпнянского муниципального района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0143" y="3371596"/>
            <a:ext cx="2511552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4618" y="3780475"/>
            <a:ext cx="12655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00" b="1" spc="10" dirty="0">
                <a:latin typeface="Arial"/>
                <a:cs typeface="Arial"/>
              </a:rPr>
              <a:t>Бюджеты</a:t>
            </a:r>
            <a:r>
              <a:rPr sz="1700" b="1" spc="5" dirty="0">
                <a:latin typeface="Arial"/>
                <a:cs typeface="Arial"/>
              </a:rPr>
              <a:t> 9 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5" dirty="0">
                <a:latin typeface="Arial"/>
                <a:cs typeface="Arial"/>
              </a:rPr>
              <a:t>ских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</a:t>
            </a:r>
            <a:r>
              <a:rPr sz="1700" b="1" spc="5" dirty="0">
                <a:latin typeface="Arial"/>
                <a:cs typeface="Arial"/>
              </a:rPr>
              <a:t>осе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spc="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н</a:t>
            </a:r>
            <a:r>
              <a:rPr sz="1700" b="1" dirty="0">
                <a:latin typeface="Arial"/>
                <a:cs typeface="Arial"/>
              </a:rPr>
              <a:t>и</a:t>
            </a:r>
            <a:r>
              <a:rPr sz="1700" b="1" spc="10" dirty="0">
                <a:latin typeface="Arial"/>
                <a:cs typeface="Arial"/>
              </a:rPr>
              <a:t>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3232" y="3362452"/>
            <a:ext cx="2243327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488" y="3634232"/>
            <a:ext cx="1187450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Бюджет</a:t>
            </a:r>
            <a:r>
              <a:rPr sz="1700" b="1" spc="5" dirty="0">
                <a:latin typeface="Arial"/>
                <a:cs typeface="Arial"/>
              </a:rPr>
              <a:t> п.</a:t>
            </a:r>
            <a:endParaRPr sz="1700">
              <a:latin typeface="Arial"/>
              <a:cs typeface="Arial"/>
            </a:endParaRPr>
          </a:p>
          <a:p>
            <a:pPr marL="12065" marR="6350" indent="-635" algn="ctr">
              <a:lnSpc>
                <a:spcPct val="101600"/>
              </a:lnSpc>
            </a:pPr>
            <a:r>
              <a:rPr sz="1700" b="1" spc="5" dirty="0">
                <a:latin typeface="Arial"/>
                <a:cs typeface="Arial"/>
              </a:rPr>
              <a:t>Колпна городское поселение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872" y="5020564"/>
            <a:ext cx="10101072" cy="1194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941315"/>
            <a:ext cx="10019030" cy="1155700"/>
          </a:xfrm>
          <a:custGeom>
            <a:avLst/>
            <a:gdLst/>
            <a:ahLst/>
            <a:cxnLst/>
            <a:rect l="l" t="t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ln w="82296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3411" y="6302755"/>
            <a:ext cx="959891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662" y="5537244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3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4892547"/>
            <a:ext cx="210616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  <a:prstGeom prst="rect">
            <a:avLst/>
          </a:prstGeom>
        </p:spPr>
        <p:txBody>
          <a:bodyPr vert="horz" wrap="square" lIns="0" tIns="179832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b="1"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" y="1039875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8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073403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7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7539" y="4272788"/>
            <a:ext cx="68891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1369060"/>
            <a:ext cx="1518285" cy="2719070"/>
          </a:xfrm>
          <a:custGeom>
            <a:avLst/>
            <a:gdLst/>
            <a:ahLst/>
            <a:cxnLst/>
            <a:rect l="l" t="t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226" y="1611792"/>
            <a:ext cx="131953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1018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рез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 Росс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ий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ской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072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3072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8754" y="1742338"/>
            <a:ext cx="186436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1020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оз со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-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э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ко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ческого раз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7640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8571" y="1873920"/>
            <a:ext cx="18370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М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мм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 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6879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3737" y="1611792"/>
            <a:ext cx="146240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2551" y="4868164"/>
            <a:ext cx="219151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20" y="4883403"/>
            <a:ext cx="2228087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0623" y="4868164"/>
            <a:ext cx="2188464" cy="194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4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1367" y="5346700"/>
            <a:ext cx="106680" cy="198120"/>
          </a:xfrm>
          <a:custGeom>
            <a:avLst/>
            <a:gdLst/>
            <a:ahLst/>
            <a:cxnLst/>
            <a:rect l="l" t="t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5751" y="5328411"/>
            <a:ext cx="121920" cy="204470"/>
          </a:xfrm>
          <a:custGeom>
            <a:avLst/>
            <a:gdLst/>
            <a:ahLst/>
            <a:cxnLst/>
            <a:rect l="l" t="t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376" y="4910835"/>
            <a:ext cx="890269" cy="603885"/>
          </a:xfrm>
          <a:custGeom>
            <a:avLst/>
            <a:gdLst/>
            <a:ahLst/>
            <a:cxnLst/>
            <a:rect l="l" t="t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616" y="6117844"/>
            <a:ext cx="8778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616" y="6114796"/>
            <a:ext cx="100965" cy="201295"/>
          </a:xfrm>
          <a:custGeom>
            <a:avLst/>
            <a:gdLst/>
            <a:ahLst/>
            <a:cxnLst/>
            <a:rect l="l" t="t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6126988"/>
            <a:ext cx="113030" cy="207645"/>
          </a:xfrm>
          <a:custGeom>
            <a:avLst/>
            <a:gdLst/>
            <a:ahLst/>
            <a:cxnLst/>
            <a:rect l="l" t="t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6145276"/>
            <a:ext cx="810895" cy="542925"/>
          </a:xfrm>
          <a:custGeom>
            <a:avLst/>
            <a:gdLst/>
            <a:ahLst/>
            <a:cxnLst/>
            <a:rect l="l" t="t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8979" y="316483"/>
            <a:ext cx="65303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6425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Ос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вны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е 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арам</a:t>
            </a:r>
            <a:r>
              <a:rPr sz="2600" b="1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тры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джет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: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расход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(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ц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188" y="1329822"/>
            <a:ext cx="724852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805">
              <a:lnSpc>
                <a:spcPct val="102400"/>
              </a:lnSpc>
            </a:pP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b="1" spc="-6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жета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-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(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)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 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оз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езд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пост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пле</a:t>
            </a:r>
            <a:r>
              <a:rPr sz="1700" spc="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от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дру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7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жетов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та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ертов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23"/>
              </a:spcBef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222885" marR="6350">
              <a:lnSpc>
                <a:spcPct val="99700"/>
              </a:lnSpc>
            </a:pPr>
            <a:r>
              <a:rPr sz="1950" b="1" spc="25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1950" b="1" spc="-7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b="1" spc="-3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b="1" spc="-15" dirty="0">
                <a:solidFill>
                  <a:srgbClr val="513126"/>
                </a:solidFill>
                <a:latin typeface="Arial"/>
                <a:cs typeface="Arial"/>
              </a:rPr>
              <a:t>ХО</a:t>
            </a:r>
            <a:r>
              <a:rPr sz="1950" b="1" spc="-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b="1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–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ово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ть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апра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яе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 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аза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тве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сл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ч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тав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35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ерто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294" y="1292860"/>
            <a:ext cx="2188464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51" y="1283716"/>
            <a:ext cx="2207260" cy="1243965"/>
          </a:xfrm>
          <a:custGeom>
            <a:avLst/>
            <a:gdLst/>
            <a:ahLst/>
            <a:cxnLst/>
            <a:rect l="l" t="t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216" y="2533395"/>
            <a:ext cx="2106168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072" y="2524251"/>
            <a:ext cx="2124710" cy="1268095"/>
          </a:xfrm>
          <a:custGeom>
            <a:avLst/>
            <a:gdLst/>
            <a:ahLst/>
            <a:cxnLst/>
            <a:rect l="l" t="t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4337811"/>
            <a:ext cx="1938527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4" y="4337811"/>
            <a:ext cx="1938655" cy="2764790"/>
          </a:xfrm>
          <a:custGeom>
            <a:avLst/>
            <a:gdLst/>
            <a:ahLst/>
            <a:cxnLst/>
            <a:rect l="l" t="t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4396232"/>
            <a:ext cx="13341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РЕ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79375" marR="6350" indent="-67310">
              <a:lnSpc>
                <a:spcPct val="1024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=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851" y="5453888"/>
            <a:ext cx="10394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5981191"/>
            <a:ext cx="96456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794" y="6508495"/>
            <a:ext cx="117348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2311" y="4618229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2311" y="4618229"/>
            <a:ext cx="1956816" cy="10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3168" y="4618228"/>
            <a:ext cx="1975103" cy="104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2311" y="4618228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5747" y="4674616"/>
            <a:ext cx="13277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ДЕ</a:t>
            </a:r>
            <a:r>
              <a:rPr sz="1500" b="1" spc="25" dirty="0">
                <a:latin typeface="Arial"/>
                <a:cs typeface="Arial"/>
              </a:rPr>
              <a:t>Ф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Ц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Т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Georgia"/>
                <a:cs typeface="Georgia"/>
              </a:rPr>
              <a:t>–</a:t>
            </a:r>
            <a:endParaRPr sz="1500">
              <a:latin typeface="Georgia"/>
              <a:cs typeface="Georgia"/>
            </a:endParaRPr>
          </a:p>
          <a:p>
            <a:pPr marL="12700" marR="6350" algn="ctr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евы</a:t>
            </a:r>
            <a:r>
              <a:rPr sz="1500" b="1" spc="-15" dirty="0">
                <a:latin typeface="Arial"/>
                <a:cs typeface="Arial"/>
              </a:rPr>
              <a:t>ш</a:t>
            </a:r>
            <a:r>
              <a:rPr sz="1500" b="1" dirty="0">
                <a:latin typeface="Arial"/>
                <a:cs typeface="Arial"/>
              </a:rPr>
              <a:t>ение 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асх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над 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да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7071" y="6005069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7071" y="6005069"/>
            <a:ext cx="1978152" cy="104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0976" y="5995923"/>
            <a:ext cx="198729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7071" y="6005067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05747" y="6061455"/>
            <a:ext cx="132207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РО</a:t>
            </a:r>
            <a:r>
              <a:rPr sz="1500" b="1" spc="25" dirty="0">
                <a:solidFill>
                  <a:srgbClr val="943634"/>
                </a:solidFill>
                <a:latin typeface="Arial"/>
                <a:cs typeface="Arial"/>
              </a:rPr>
              <a:t>Ф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Ц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Т</a:t>
            </a:r>
            <a:r>
              <a:rPr sz="1500" b="1" spc="-50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Georgia"/>
                <a:cs typeface="Georgia"/>
              </a:rPr>
              <a:t>–</a:t>
            </a:r>
            <a:endParaRPr sz="1500" dirty="0">
              <a:latin typeface="Georgia"/>
              <a:cs typeface="Georgia"/>
            </a:endParaRPr>
          </a:p>
          <a:p>
            <a:pPr marL="55244" indent="-9525">
              <a:lnSpc>
                <a:spcPct val="100000"/>
              </a:lnSpc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евы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ш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ение</a:t>
            </a:r>
            <a:endParaRPr sz="1500" dirty="0">
              <a:latin typeface="Arial"/>
              <a:cs typeface="Arial"/>
            </a:endParaRPr>
          </a:p>
          <a:p>
            <a:pPr marL="140335" marR="49530" indent="-85725">
              <a:lnSpc>
                <a:spcPct val="100000"/>
              </a:lnSpc>
              <a:spcBef>
                <a:spcPts val="20"/>
              </a:spcBef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над 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асх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да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5552" y="4932171"/>
            <a:ext cx="67970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552" y="5179059"/>
            <a:ext cx="679703" cy="164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552" y="4932171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552" y="5179059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552" y="6331203"/>
            <a:ext cx="679703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5552" y="6578092"/>
            <a:ext cx="679703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552" y="6331203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552" y="6578092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423" y="6407405"/>
            <a:ext cx="786384" cy="23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6423" y="6407403"/>
            <a:ext cx="786765" cy="231775"/>
          </a:xfrm>
          <a:custGeom>
            <a:avLst/>
            <a:gdLst/>
            <a:ahLst/>
            <a:cxnLst/>
            <a:rect l="l" t="t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5011421"/>
            <a:ext cx="804672" cy="23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1184" y="5011420"/>
            <a:ext cx="805180" cy="231775"/>
          </a:xfrm>
          <a:custGeom>
            <a:avLst/>
            <a:gdLst/>
            <a:ahLst/>
            <a:cxnLst/>
            <a:rect l="l" t="t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5479" y="6111747"/>
            <a:ext cx="2042160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1111" y="4709667"/>
            <a:ext cx="2039112" cy="822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3767" y="4709667"/>
            <a:ext cx="2020824" cy="81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0735" y="6130035"/>
            <a:ext cx="2020824" cy="804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07828" y="7107935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5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198372"/>
            <a:ext cx="10101072" cy="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3049" y="199643"/>
            <a:ext cx="701992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 marR="6350" indent="-1553845">
              <a:lnSpc>
                <a:spcPts val="3110"/>
              </a:lnSpc>
            </a:pPr>
            <a:r>
              <a:rPr sz="2600" b="1" spc="-20" dirty="0">
                <a:latin typeface="Arial"/>
                <a:cs typeface="Arial"/>
              </a:rPr>
              <a:t>Основные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параметры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районного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бюджета</a:t>
            </a:r>
            <a:r>
              <a:rPr sz="2600" b="1" spc="-15" dirty="0">
                <a:latin typeface="Arial"/>
                <a:cs typeface="Arial"/>
              </a:rPr>
              <a:t> на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20" dirty="0">
                <a:latin typeface="Tahoma"/>
                <a:cs typeface="Tahoma"/>
              </a:rPr>
              <a:t>20</a:t>
            </a:r>
            <a:r>
              <a:rPr sz="2600" b="1" spc="-25" dirty="0">
                <a:latin typeface="Tahoma"/>
                <a:cs typeface="Tahoma"/>
              </a:rPr>
              <a:t>1</a:t>
            </a:r>
            <a:r>
              <a:rPr sz="2600" b="1" spc="-20" dirty="0">
                <a:latin typeface="Tahoma"/>
                <a:cs typeface="Tahoma"/>
              </a:rPr>
              <a:t>6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spc="-15" dirty="0">
                <a:latin typeface="Arial"/>
                <a:cs typeface="Arial"/>
              </a:rPr>
              <a:t>год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15" dirty="0">
                <a:latin typeface="Tahoma"/>
                <a:cs typeface="Tahoma"/>
              </a:rPr>
              <a:t>(</a:t>
            </a:r>
            <a:r>
              <a:rPr sz="2600" b="1" spc="-20" dirty="0">
                <a:latin typeface="Arial"/>
                <a:cs typeface="Arial"/>
              </a:rPr>
              <a:t>млн</a:t>
            </a:r>
            <a:r>
              <a:rPr sz="2600" b="1" spc="-10" dirty="0">
                <a:latin typeface="Tahoma"/>
                <a:cs typeface="Tahoma"/>
              </a:rPr>
              <a:t>.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spc="-20" dirty="0">
                <a:latin typeface="Arial"/>
                <a:cs typeface="Arial"/>
              </a:rPr>
              <a:t>руб</a:t>
            </a:r>
            <a:r>
              <a:rPr sz="2600" b="1" spc="-10" dirty="0">
                <a:latin typeface="Tahoma"/>
                <a:cs typeface="Tahoma"/>
              </a:rPr>
              <a:t>.)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455583" y="6901979"/>
            <a:ext cx="21386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05682"/>
              </p:ext>
            </p:extLst>
          </p:nvPr>
        </p:nvGraphicFramePr>
        <p:xfrm>
          <a:off x="1003300" y="1264157"/>
          <a:ext cx="9339070" cy="533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1676400"/>
                <a:gridCol w="1752600"/>
                <a:gridCol w="1719070"/>
              </a:tblGrid>
              <a:tr h="837297">
                <a:tc>
                  <a:txBody>
                    <a:bodyPr/>
                    <a:lstStyle/>
                    <a:p>
                      <a:endParaRPr sz="2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Утверждено 20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</a:tr>
              <a:tr h="1089211">
                <a:tc>
                  <a:txBody>
                    <a:bodyPr/>
                    <a:lstStyle/>
                    <a:p>
                      <a:pPr marL="325755" algn="l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Tahoma"/>
                          <a:cs typeface="Tahoma"/>
                        </a:rPr>
                        <a:t>Вс</a:t>
                      </a:r>
                      <a:r>
                        <a:rPr sz="1500" b="1" spc="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b="1" spc="-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доходов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285,0</a:t>
                      </a:r>
                    </a:p>
                    <a:p>
                      <a:pPr marL="152400" algn="ctr">
                        <a:lnSpc>
                          <a:spcPct val="100000"/>
                        </a:lnSpc>
                      </a:pPr>
                      <a:endParaRPr lang="ru-RU" sz="1700" b="1" dirty="0" smtClean="0">
                        <a:latin typeface="Tahoma"/>
                        <a:cs typeface="Tahoma"/>
                      </a:endParaRPr>
                    </a:p>
                    <a:p>
                      <a:pPr marL="1524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259,3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235,8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1089210">
                <a:tc>
                  <a:txBody>
                    <a:bodyPr/>
                    <a:lstStyle/>
                    <a:p>
                      <a:pPr marL="124460" marR="121920" indent="365760" algn="l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ого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ы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sz="1700" spc="-10" dirty="0" smtClean="0">
                          <a:latin typeface="Tahoma"/>
                          <a:cs typeface="Tahoma"/>
                        </a:rPr>
                        <a:t>7</a:t>
                      </a: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8,4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3840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115,2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105,6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493395" marR="373380" indent="-119380" algn="l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Бе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206,6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144,0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129,3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621665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ходы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290,0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250,4</a:t>
                      </a:r>
                    </a:p>
                    <a:p>
                      <a:pPr marL="1397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249,8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467791">
                <a:tc>
                  <a:txBody>
                    <a:bodyPr/>
                    <a:lstStyle/>
                    <a:p>
                      <a:pPr marL="459740" marR="461009" indent="139700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т 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(п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-5,0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8,9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14,0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51739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2372"/>
            <a:ext cx="3602736" cy="470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3264915"/>
            <a:ext cx="3614928" cy="416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3264915"/>
            <a:ext cx="3596640" cy="416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3603" y="715771"/>
            <a:ext cx="314579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  <a:tabLst>
                <a:tab pos="1557655" algn="l"/>
              </a:tabLst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01979"/>
            <a:ext cx="21386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1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628"/>
            <a:ext cx="9372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3060" algn="ctr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ук</a:t>
            </a:r>
            <a:r>
              <a:rPr sz="2600" b="1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в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нн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ого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бю</a:t>
            </a:r>
            <a:r>
              <a:rPr sz="2600" b="1" spc="-45" dirty="0" err="1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ж</a:t>
            </a:r>
            <a:r>
              <a:rPr sz="2600" b="1" spc="-25" dirty="0" err="1">
                <a:solidFill>
                  <a:srgbClr val="513126"/>
                </a:solidFill>
                <a:latin typeface="Tahoma"/>
                <a:cs typeface="Tahoma"/>
              </a:rPr>
              <a:t>ет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Колпнянского</a:t>
            </a:r>
            <a:r>
              <a:rPr sz="2600" b="1" spc="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3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513126"/>
                </a:solidFill>
                <a:latin typeface="Tahoma"/>
                <a:cs typeface="Tahoma"/>
              </a:rPr>
              <a:t>2</a:t>
            </a:r>
            <a:r>
              <a:rPr sz="2600" b="1" spc="-20" dirty="0" smtClean="0">
                <a:solidFill>
                  <a:srgbClr val="513126"/>
                </a:solidFill>
                <a:latin typeface="Tahoma"/>
                <a:cs typeface="Tahoma"/>
              </a:rPr>
              <a:t>0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1</a:t>
            </a:r>
            <a:r>
              <a:rPr lang="ru-RU" sz="2600" b="1" spc="-20" dirty="0">
                <a:solidFill>
                  <a:srgbClr val="513126"/>
                </a:solidFill>
                <a:latin typeface="Tahoma"/>
                <a:cs typeface="Tahoma"/>
              </a:rPr>
              <a:t>6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го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(</a:t>
            </a:r>
            <a:r>
              <a:rPr sz="2600" b="1" spc="-40" dirty="0">
                <a:solidFill>
                  <a:srgbClr val="513126"/>
                </a:solidFill>
                <a:latin typeface="Tahoma"/>
                <a:cs typeface="Tahoma"/>
              </a:rPr>
              <a:t>м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л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н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б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01979"/>
            <a:ext cx="21386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1300" dirty="0">
                <a:latin typeface="Arial"/>
                <a:cs typeface="Arial"/>
              </a:rPr>
              <a:t>8</a:t>
            </a:r>
            <a:endParaRPr sz="1300" dirty="0">
              <a:latin typeface="Arial"/>
              <a:cs typeface="Arial"/>
            </a:endParaRPr>
          </a:p>
        </p:txBody>
      </p:sp>
      <p:graphicFrame>
        <p:nvGraphicFramePr>
          <p:cNvPr id="51" name="Объект 5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0728738"/>
              </p:ext>
            </p:extLst>
          </p:nvPr>
        </p:nvGraphicFramePr>
        <p:xfrm>
          <a:off x="431800" y="1416050"/>
          <a:ext cx="9906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1523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Налоговые доходы районного бюджета на 2016 год (тыс. 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189566"/>
              </p:ext>
            </p:extLst>
          </p:nvPr>
        </p:nvGraphicFramePr>
        <p:xfrm>
          <a:off x="317500" y="1720850"/>
          <a:ext cx="992346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1300" spc="-10" dirty="0">
                <a:solidFill>
                  <a:srgbClr val="7B4A3A"/>
                </a:solidFill>
                <a:latin typeface="Arial"/>
                <a:cs typeface="Arial"/>
              </a:rPr>
              <a:t>9</a:t>
            </a:r>
            <a:endParaRPr lang="ru-RU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496</TotalTime>
  <Words>456</Words>
  <Application>Microsoft Office PowerPoint</Application>
  <PresentationFormat>Произвольный</PresentationFormat>
  <Paragraphs>124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роек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 районного бюджета на 2016 год (тыс. руб.)</vt:lpstr>
      <vt:lpstr>Неналоговые доходы районного бюджета на 2016 год (тыс. руб.)</vt:lpstr>
      <vt:lpstr>Безвозмездные поступления районного бюджета на 2016 год (тыс.руб.)</vt:lpstr>
      <vt:lpstr>Расходы бюджетов по основным функциям государства </vt:lpstr>
      <vt:lpstr>Структура расходов районного бюджета на 2016 год (тыс. руб.)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Света</cp:lastModifiedBy>
  <cp:revision>28</cp:revision>
  <dcterms:created xsi:type="dcterms:W3CDTF">2016-02-12T16:31:28Z</dcterms:created>
  <dcterms:modified xsi:type="dcterms:W3CDTF">2016-02-16T13:10:51Z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