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6" r:id="rId6"/>
    <p:sldId id="293" r:id="rId7"/>
    <p:sldId id="294" r:id="rId8"/>
    <p:sldId id="295" r:id="rId9"/>
    <p:sldId id="260" r:id="rId10"/>
    <p:sldId id="261" r:id="rId11"/>
    <p:sldId id="262" r:id="rId12"/>
    <p:sldId id="287" r:id="rId13"/>
    <p:sldId id="263" r:id="rId14"/>
    <p:sldId id="280" r:id="rId15"/>
    <p:sldId id="281" r:id="rId16"/>
    <p:sldId id="282" r:id="rId17"/>
    <p:sldId id="284" r:id="rId18"/>
    <p:sldId id="286" r:id="rId19"/>
    <p:sldId id="288" r:id="rId20"/>
    <p:sldId id="289" r:id="rId21"/>
    <p:sldId id="290" r:id="rId22"/>
    <p:sldId id="291" r:id="rId23"/>
    <p:sldId id="285" r:id="rId24"/>
  </p:sldIdLst>
  <p:sldSz cx="10693400" cy="75565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Среднегодовая численность постоянного населения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6454893057777"/>
          <c:y val="8.8095768491942728E-2"/>
          <c:w val="0.50261059239809136"/>
          <c:h val="0.7781544889231968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Лист5!$A$2:$A$6</c:f>
              <c:strCache>
                <c:ptCount val="5"/>
                <c:pt idx="0">
                  <c:v>2015 отчет</c:v>
                </c:pt>
                <c:pt idx="1">
                  <c:v>2017 отчет</c:v>
                </c:pt>
                <c:pt idx="2">
                  <c:v>2018 отчет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13279</c:v>
                </c:pt>
                <c:pt idx="1">
                  <c:v>13110</c:v>
                </c:pt>
                <c:pt idx="2">
                  <c:v>12556</c:v>
                </c:pt>
                <c:pt idx="3">
                  <c:v>12453</c:v>
                </c:pt>
                <c:pt idx="4">
                  <c:v>12353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9056"/>
        <c:axId val="23475328"/>
      </c:lineChart>
      <c:catAx>
        <c:axId val="2346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3475328"/>
        <c:crosses val="autoZero"/>
        <c:auto val="1"/>
        <c:lblAlgn val="ctr"/>
        <c:lblOffset val="100"/>
        <c:noMultiLvlLbl val="0"/>
      </c:catAx>
      <c:valAx>
        <c:axId val="2347532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469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15.4</c:v>
                </c:pt>
                <c:pt idx="2">
                  <c:v>3.5</c:v>
                </c:pt>
                <c:pt idx="3">
                  <c:v>89</c:v>
                </c:pt>
                <c:pt idx="4">
                  <c:v>9.1</c:v>
                </c:pt>
                <c:pt idx="5">
                  <c:v>10.8</c:v>
                </c:pt>
                <c:pt idx="6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11.2</c:v>
                </c:pt>
                <c:pt idx="1">
                  <c:v>15.3</c:v>
                </c:pt>
                <c:pt idx="2">
                  <c:v>3.1</c:v>
                </c:pt>
                <c:pt idx="3">
                  <c:v>107.2</c:v>
                </c:pt>
                <c:pt idx="4">
                  <c:v>9.1</c:v>
                </c:pt>
                <c:pt idx="5">
                  <c:v>9.9</c:v>
                </c:pt>
                <c:pt idx="6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Объем отгруженных товаров собственного производства,</a:t>
            </a:r>
            <a:r>
              <a:rPr lang="ru-RU" baseline="0"/>
              <a:t> выполненных работ и услуг собственными силами по полному кругу организаций, млн. руб.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Лист3!$A$3:$A$7</c:f>
              <c:strCache>
                <c:ptCount val="5"/>
                <c:pt idx="0">
                  <c:v>2016 отчет</c:v>
                </c:pt>
                <c:pt idx="1">
                  <c:v>2017 отчет</c:v>
                </c:pt>
                <c:pt idx="2">
                  <c:v>2018 отчет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Лист3!$B$3:$B$7</c:f>
              <c:numCache>
                <c:formatCode>0</c:formatCode>
                <c:ptCount val="5"/>
                <c:pt idx="0">
                  <c:v>4662</c:v>
                </c:pt>
                <c:pt idx="1">
                  <c:v>5315</c:v>
                </c:pt>
                <c:pt idx="2">
                  <c:v>4053</c:v>
                </c:pt>
                <c:pt idx="3">
                  <c:v>4265</c:v>
                </c:pt>
                <c:pt idx="4">
                  <c:v>4323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48576"/>
        <c:axId val="25050496"/>
      </c:lineChart>
      <c:catAx>
        <c:axId val="2504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050496"/>
        <c:crosses val="autoZero"/>
        <c:auto val="1"/>
        <c:lblAlgn val="ctr"/>
        <c:lblOffset val="100"/>
        <c:noMultiLvlLbl val="0"/>
      </c:catAx>
      <c:valAx>
        <c:axId val="250504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err="1" smtClean="0"/>
                  <a:t>Мил.руб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0073668282212376E-2"/>
              <c:y val="0.5137479673471887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504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Инвестиции в основной капитал,</a:t>
            </a:r>
          </a:p>
          <a:p>
            <a:pPr>
              <a:defRPr/>
            </a:pPr>
            <a:r>
              <a:rPr lang="ru-RU"/>
              <a:t>млн.руб.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5020080891253109E-2"/>
          <c:y val="0.1566807221964617"/>
          <c:w val="0.96995983821749376"/>
          <c:h val="0.7909495490592967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Лист4!$A$3:$A$7</c:f>
              <c:strCache>
                <c:ptCount val="5"/>
                <c:pt idx="0">
                  <c:v>2017 отчет</c:v>
                </c:pt>
                <c:pt idx="1">
                  <c:v>2018 отчет</c:v>
                </c:pt>
                <c:pt idx="2">
                  <c:v>2019 прогноз</c:v>
                </c:pt>
                <c:pt idx="3">
                  <c:v>2020 прогноз</c:v>
                </c:pt>
                <c:pt idx="4">
                  <c:v>2021 прогноз</c:v>
                </c:pt>
              </c:strCache>
            </c:strRef>
          </c:cat>
          <c:val>
            <c:numRef>
              <c:f>Лист4!$B$3:$B$7</c:f>
              <c:numCache>
                <c:formatCode>0</c:formatCode>
                <c:ptCount val="5"/>
                <c:pt idx="0">
                  <c:v>489</c:v>
                </c:pt>
                <c:pt idx="1">
                  <c:v>492</c:v>
                </c:pt>
                <c:pt idx="2">
                  <c:v>478</c:v>
                </c:pt>
                <c:pt idx="3">
                  <c:v>275</c:v>
                </c:pt>
                <c:pt idx="4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14880"/>
        <c:axId val="23638016"/>
      </c:barChart>
      <c:catAx>
        <c:axId val="251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38016"/>
        <c:crosses val="autoZero"/>
        <c:auto val="1"/>
        <c:lblAlgn val="ctr"/>
        <c:lblOffset val="100"/>
        <c:noMultiLvlLbl val="0"/>
      </c:catAx>
      <c:valAx>
        <c:axId val="236380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1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Среднемесячная заработная плата, </a:t>
            </a:r>
          </a:p>
          <a:p>
            <a:pPr>
              <a:defRPr/>
            </a:pPr>
            <a:r>
              <a:rPr lang="ru-RU"/>
              <a:t>рубли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Лист6!$A$2:$A$6</c:f>
              <c:strCache>
                <c:ptCount val="5"/>
                <c:pt idx="0">
                  <c:v>2017 отчет</c:v>
                </c:pt>
                <c:pt idx="1">
                  <c:v>2018 отчет</c:v>
                </c:pt>
                <c:pt idx="2">
                  <c:v>2019 прогноз</c:v>
                </c:pt>
                <c:pt idx="3">
                  <c:v>2020 прогноз</c:v>
                </c:pt>
                <c:pt idx="4">
                  <c:v>2021 прогноз</c:v>
                </c:pt>
              </c:strCache>
            </c:strRef>
          </c:cat>
          <c:val>
            <c:numRef>
              <c:f>Лист6!$B$2:$B$6</c:f>
              <c:numCache>
                <c:formatCode>0</c:formatCode>
                <c:ptCount val="5"/>
                <c:pt idx="0">
                  <c:v>23220</c:v>
                </c:pt>
                <c:pt idx="1">
                  <c:v>26822</c:v>
                </c:pt>
                <c:pt idx="2">
                  <c:v>28473</c:v>
                </c:pt>
                <c:pt idx="3">
                  <c:v>29613</c:v>
                </c:pt>
                <c:pt idx="4">
                  <c:v>31418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50752"/>
        <c:axId val="25452544"/>
      </c:barChart>
      <c:catAx>
        <c:axId val="254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452544"/>
        <c:crosses val="autoZero"/>
        <c:auto val="1"/>
        <c:lblAlgn val="ctr"/>
        <c:lblOffset val="100"/>
        <c:noMultiLvlLbl val="0"/>
      </c:catAx>
      <c:valAx>
        <c:axId val="254525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45075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82.1</c:v>
                </c:pt>
                <c:pt idx="1">
                  <c:v>13.8</c:v>
                </c:pt>
                <c:pt idx="2">
                  <c:v>5.7</c:v>
                </c:pt>
                <c:pt idx="3">
                  <c:v>1.3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0817686250756"/>
          <c:y val="1.4759785461599909E-2"/>
          <c:w val="0.33409368059761763"/>
          <c:h val="0.89828369279926967"/>
        </c:manualLayout>
      </c:layout>
      <c:overlay val="0"/>
      <c:txPr>
        <a:bodyPr/>
        <a:lstStyle/>
        <a:p>
          <a:pPr>
            <a:defRPr sz="1600" kern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2019 год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82.1</c:v>
                </c:pt>
                <c:pt idx="1">
                  <c:v>13.8</c:v>
                </c:pt>
                <c:pt idx="2">
                  <c:v>5.7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17950</c:v>
                </c:pt>
                <c:pt idx="1">
                  <c:v>90</c:v>
                </c:pt>
                <c:pt idx="2">
                  <c:v>530</c:v>
                </c:pt>
                <c:pt idx="3">
                  <c:v>650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99707671367268"/>
          <c:y val="1.4185612361835052E-2"/>
          <c:w val="0.34768544709964733"/>
          <c:h val="0.91529056227126537"/>
        </c:manualLayout>
      </c:layout>
      <c:overlay val="0"/>
      <c:txPr>
        <a:bodyPr/>
        <a:lstStyle/>
        <a:p>
          <a:pPr>
            <a:defRPr sz="1400" kern="5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26218496881448E-2"/>
          <c:y val="0.15046296296296297"/>
          <c:w val="0.59882313097959528"/>
          <c:h val="0.8226273375984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94.5</c:v>
                </c:pt>
                <c:pt idx="2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61748720803841"/>
          <c:y val="4.0875255176436281E-2"/>
          <c:w val="0.28569023569023572"/>
          <c:h val="0.9184346748323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15</c:v>
                </c:pt>
                <c:pt idx="2">
                  <c:v>4</c:v>
                </c:pt>
                <c:pt idx="3">
                  <c:v>161</c:v>
                </c:pt>
                <c:pt idx="4">
                  <c:v>15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32410094611094"/>
          <c:y val="1.4579153633193113E-2"/>
          <c:w val="0.32149562401812781"/>
          <c:h val="0.95811167439686473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0.75332</cdr:x>
      <cdr:y>0.42149</cdr:y>
    </cdr:from>
    <cdr:to>
      <cdr:x>0.99152</cdr:x>
      <cdr:y>0.83103</cdr:y>
    </cdr:to>
    <cdr:pic>
      <cdr:nvPicPr>
        <cdr:cNvPr id="2" name="Picture 2" descr="C:\Users\ka_urubaeva\Desktop\image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24648" y="1371600"/>
          <a:ext cx="2221218" cy="13327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 flipV="1">
          <a:off x="-3441700" y="-1797050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500" b="1" dirty="0" smtClean="0">
              <a:solidFill>
                <a:prstClr val="black"/>
              </a:solidFill>
            </a:rPr>
            <a:t>на</a:t>
          </a:r>
          <a:endParaRPr lang="ru-RU" sz="1500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1.42291E-7</cdr:x>
      <cdr:y>1</cdr:y>
    </cdr:from>
    <cdr:to>
      <cdr:x>0.01084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1" y="4800599"/>
          <a:ext cx="76199" cy="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defRPr/>
          </a:pPr>
          <a:r>
            <a:rPr lang="ru-RU" sz="1500" dirty="0" smtClean="0">
              <a:solidFill>
                <a:prstClr val="black"/>
              </a:solidFill>
            </a:rPr>
            <a:t> </a:t>
          </a:r>
          <a:endParaRPr lang="ru-RU" sz="1500" dirty="0">
            <a:solidFill>
              <a:prstClr val="black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349" y="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FD8E0CA9-C71E-4ABD-8398-7940CDADC203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04825"/>
            <a:ext cx="35734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17" y="3199488"/>
            <a:ext cx="7891879" cy="3031093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561"/>
            <a:ext cx="4275500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349" y="6397561"/>
            <a:ext cx="4274035" cy="336788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FD380A6B-6F29-49AC-BC55-B6805BB6F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67157"/>
            <a:ext cx="6592170" cy="97196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1320"/>
            <a:ext cx="8391174" cy="1975804"/>
          </a:xfrm>
          <a:effectLst/>
        </p:spPr>
        <p:txBody>
          <a:bodyPr>
            <a:noAutofit/>
          </a:bodyPr>
          <a:lstStyle>
            <a:lvl1pPr marL="729947" indent="-521391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025"/>
            <a:ext cx="7485380" cy="3828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4866"/>
            <a:ext cx="2406015" cy="577187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026"/>
            <a:ext cx="5647583" cy="53932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027"/>
            <a:ext cx="7485380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3936"/>
            <a:ext cx="6977684" cy="2670168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6795"/>
            <a:ext cx="6982161" cy="92055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025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027"/>
            <a:ext cx="3913784" cy="3828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2953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027"/>
            <a:ext cx="3913784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ctr" defTabSz="104278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1526"/>
            <a:ext cx="3913784" cy="3022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4873"/>
            <a:ext cx="4252199" cy="1386673"/>
          </a:xfrm>
          <a:effectLst/>
        </p:spPr>
        <p:txBody>
          <a:bodyPr anchor="b">
            <a:noAutofit/>
          </a:bodyPr>
          <a:lstStyle>
            <a:lvl1pPr marL="260695" indent="-260695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027"/>
            <a:ext cx="4697758" cy="53932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4060"/>
            <a:ext cx="3962850" cy="2357432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0773"/>
            <a:ext cx="10693400" cy="329572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07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2454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59417"/>
            <a:ext cx="4812030" cy="344637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3406"/>
            <a:ext cx="4320061" cy="2383328"/>
          </a:xfrm>
        </p:spPr>
        <p:txBody>
          <a:bodyPr anchor="b"/>
          <a:lstStyle>
            <a:lvl1pPr marL="208556" indent="-208556">
              <a:buFont typeface="Georgia" pitchFamily="18" charset="0"/>
              <a:buChar char="*"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19130"/>
            <a:ext cx="7465193" cy="1259417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5394"/>
            <a:ext cx="10693400" cy="1931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53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2113"/>
            <a:ext cx="10693400" cy="25188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184"/>
            <a:ext cx="10693400" cy="5625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17481"/>
            <a:ext cx="7616020" cy="1259417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842"/>
            <a:ext cx="7485380" cy="3828627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0850"/>
            <a:ext cx="294068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0850"/>
            <a:ext cx="3920915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0850"/>
            <a:ext cx="2138680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300" spc="-10" smtClean="0">
                <a:solidFill>
                  <a:srgbClr val="7B4A3A"/>
                </a:solidFill>
                <a:latin typeface="Arial"/>
                <a:cs typeface="Arial"/>
              </a:rPr>
              <a:t>‹#›</a:t>
            </a:fld>
            <a:endParaRPr lang="ru-RU" sz="13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64974" indent="-364974" algn="r" defTabSz="104278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695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0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33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028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7863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1981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6954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072" indent="-208556" algn="l" defTabSz="104278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36.png"/><Relationship Id="rId7" Type="http://schemas.openxmlformats.org/officeDocument/2006/relationships/oleObject" Target="../embeddings/Microsoft_Excel_97-2003_Worksheet1.xls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3.emf"/><Relationship Id="rId5" Type="http://schemas.openxmlformats.org/officeDocument/2006/relationships/image" Target="../media/image38.png"/><Relationship Id="rId15" Type="http://schemas.openxmlformats.org/officeDocument/2006/relationships/image" Target="../media/image44.emf"/><Relationship Id="rId10" Type="http://schemas.openxmlformats.org/officeDocument/2006/relationships/oleObject" Target="../embeddings/Microsoft_Excel_97-2003_Worksheet2.xls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707"/>
            <a:ext cx="4099560" cy="7400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5583" y="1902460"/>
            <a:ext cx="8686800" cy="2734310"/>
          </a:xfrm>
          <a:custGeom>
            <a:avLst/>
            <a:gdLst/>
            <a:ahLst/>
            <a:cxnLst/>
            <a:rect l="l" t="t" r="r" b="b"/>
            <a:pathLst>
              <a:path w="8686800" h="2734310">
                <a:moveTo>
                  <a:pt x="0" y="2734056"/>
                </a:moveTo>
                <a:lnTo>
                  <a:pt x="8686800" y="2734056"/>
                </a:lnTo>
                <a:lnTo>
                  <a:pt x="868680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59" y="394462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5"/>
                </a:moveTo>
                <a:lnTo>
                  <a:pt x="673608" y="691895"/>
                </a:lnTo>
                <a:lnTo>
                  <a:pt x="67360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045" y="2025650"/>
            <a:ext cx="673735" cy="692150"/>
          </a:xfrm>
          <a:custGeom>
            <a:avLst/>
            <a:gdLst/>
            <a:ahLst/>
            <a:cxnLst/>
            <a:rect l="l" t="t" r="r" b="b"/>
            <a:pathLst>
              <a:path w="673735" h="692150">
                <a:moveTo>
                  <a:pt x="0" y="691896"/>
                </a:moveTo>
                <a:lnTo>
                  <a:pt x="673607" y="691896"/>
                </a:lnTo>
                <a:lnTo>
                  <a:pt x="673607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12288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4" y="3944620"/>
            <a:ext cx="683260" cy="692150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691895"/>
                </a:moveTo>
                <a:lnTo>
                  <a:pt x="682751" y="691895"/>
                </a:lnTo>
                <a:lnTo>
                  <a:pt x="682751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1902460"/>
            <a:ext cx="685800" cy="692150"/>
          </a:xfrm>
          <a:custGeom>
            <a:avLst/>
            <a:gdLst/>
            <a:ahLst/>
            <a:cxnLst/>
            <a:rect l="l" t="t" r="r" b="b"/>
            <a:pathLst>
              <a:path w="685800" h="692150">
                <a:moveTo>
                  <a:pt x="0" y="691896"/>
                </a:moveTo>
                <a:lnTo>
                  <a:pt x="685800" y="691896"/>
                </a:lnTo>
                <a:lnTo>
                  <a:pt x="685800" y="0"/>
                </a:lnTo>
                <a:lnTo>
                  <a:pt x="0" y="0"/>
                </a:lnTo>
                <a:lnTo>
                  <a:pt x="0" y="69189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5024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1" y="682751"/>
                </a:lnTo>
                <a:lnTo>
                  <a:pt x="682751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85211"/>
            <a:ext cx="683260" cy="683260"/>
          </a:xfrm>
          <a:custGeom>
            <a:avLst/>
            <a:gdLst/>
            <a:ahLst/>
            <a:cxnLst/>
            <a:rect l="l" t="t" r="r" b="b"/>
            <a:pathLst>
              <a:path w="683260" h="683260">
                <a:moveTo>
                  <a:pt x="0" y="682751"/>
                </a:moveTo>
                <a:lnTo>
                  <a:pt x="682752" y="682751"/>
                </a:lnTo>
                <a:lnTo>
                  <a:pt x="68275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2585211"/>
            <a:ext cx="673735" cy="683260"/>
          </a:xfrm>
          <a:custGeom>
            <a:avLst/>
            <a:gdLst/>
            <a:ahLst/>
            <a:cxnLst/>
            <a:rect l="l" t="t" r="r" b="b"/>
            <a:pathLst>
              <a:path w="673735" h="683260">
                <a:moveTo>
                  <a:pt x="0" y="682751"/>
                </a:moveTo>
                <a:lnTo>
                  <a:pt x="673607" y="682751"/>
                </a:lnTo>
                <a:lnTo>
                  <a:pt x="673607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59" y="3258820"/>
            <a:ext cx="673735" cy="695325"/>
          </a:xfrm>
          <a:custGeom>
            <a:avLst/>
            <a:gdLst/>
            <a:ahLst/>
            <a:cxnLst/>
            <a:rect l="l" t="t" r="r" b="b"/>
            <a:pathLst>
              <a:path w="673735" h="695325">
                <a:moveTo>
                  <a:pt x="0" y="694943"/>
                </a:moveTo>
                <a:lnTo>
                  <a:pt x="673608" y="694943"/>
                </a:lnTo>
                <a:lnTo>
                  <a:pt x="673608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4" y="3258820"/>
            <a:ext cx="683260" cy="695325"/>
          </a:xfrm>
          <a:custGeom>
            <a:avLst/>
            <a:gdLst/>
            <a:ahLst/>
            <a:cxnLst/>
            <a:rect l="l" t="t" r="r" b="b"/>
            <a:pathLst>
              <a:path w="683260" h="695325">
                <a:moveTo>
                  <a:pt x="0" y="694943"/>
                </a:moveTo>
                <a:lnTo>
                  <a:pt x="682751" y="694943"/>
                </a:lnTo>
                <a:lnTo>
                  <a:pt x="682751" y="0"/>
                </a:lnTo>
                <a:lnTo>
                  <a:pt x="0" y="0"/>
                </a:lnTo>
                <a:lnTo>
                  <a:pt x="0" y="69494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0899" y="5835650"/>
            <a:ext cx="2286001" cy="112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05583" y="1309092"/>
            <a:ext cx="6084317" cy="373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600"/>
              </a:lnSpc>
            </a:pP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Бюджет</a:t>
            </a:r>
            <a:r>
              <a:rPr sz="4800" b="1" spc="5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00007C"/>
                </a:solidFill>
                <a:latin typeface="Arial"/>
                <a:cs typeface="Arial"/>
              </a:rPr>
              <a:t>для</a:t>
            </a:r>
            <a:r>
              <a:rPr sz="4800" b="1" dirty="0" smtClean="0">
                <a:solidFill>
                  <a:srgbClr val="00007C"/>
                </a:solidFill>
                <a:latin typeface="Arial"/>
                <a:cs typeface="Arial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раждан</a:t>
            </a:r>
            <a:r>
              <a:rPr sz="4800" b="1" spc="5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на</a:t>
            </a:r>
            <a:r>
              <a:rPr sz="4800" b="1" dirty="0" smtClean="0">
                <a:solidFill>
                  <a:srgbClr val="E7EFFC"/>
                </a:solidFill>
                <a:latin typeface="Arial"/>
                <a:cs typeface="Arial"/>
              </a:rPr>
              <a:t> </a:t>
            </a:r>
            <a:r>
              <a:rPr sz="4800" b="1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201</a:t>
            </a:r>
            <a:r>
              <a:rPr lang="ru-RU" sz="4800" b="1" dirty="0">
                <a:solidFill>
                  <a:srgbClr val="E7EFFC"/>
                </a:solidFill>
                <a:latin typeface="Bookman Old Style"/>
                <a:cs typeface="Bookman Old Style"/>
              </a:rPr>
              <a:t>9</a:t>
            </a:r>
            <a:r>
              <a:rPr sz="4800" b="1" spc="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800" b="1" spc="-5" dirty="0" err="1" smtClean="0">
                <a:solidFill>
                  <a:srgbClr val="E7EFFC"/>
                </a:solidFill>
                <a:latin typeface="Arial"/>
                <a:cs typeface="Arial"/>
              </a:rPr>
              <a:t>г</a:t>
            </a:r>
            <a:r>
              <a:rPr sz="4800" b="1" dirty="0" err="1" smtClean="0">
                <a:solidFill>
                  <a:srgbClr val="E7EFFC"/>
                </a:solidFill>
                <a:latin typeface="Arial"/>
                <a:cs typeface="Arial"/>
              </a:rPr>
              <a:t>од</a:t>
            </a:r>
            <a:r>
              <a:rPr lang="ru-RU" sz="4800" b="1" dirty="0" smtClean="0">
                <a:solidFill>
                  <a:srgbClr val="E7EFFC"/>
                </a:solidFill>
                <a:latin typeface="Arial"/>
                <a:cs typeface="Arial"/>
              </a:rPr>
              <a:t> и плановый период 2020 и 2021 годов</a:t>
            </a:r>
            <a:endParaRPr lang="ru-RU" sz="4800" b="1" dirty="0">
              <a:solidFill>
                <a:srgbClr val="E7EFFC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5859" y="230530"/>
            <a:ext cx="49866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05" dirty="0">
                <a:latin typeface="Palatino Linotype"/>
                <a:cs typeface="Palatino Linotype"/>
              </a:rPr>
              <a:t>Решение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районного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err="1" smtClean="0">
                <a:latin typeface="Palatino Linotype"/>
                <a:cs typeface="Palatino Linotype"/>
              </a:rPr>
              <a:t>Совет</a:t>
            </a:r>
            <a:r>
              <a:rPr lang="ru-RU" sz="1600" spc="-65" dirty="0" smtClean="0">
                <a:latin typeface="Palatino Linotype"/>
                <a:cs typeface="Palatino Linotype"/>
              </a:rPr>
              <a:t>а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народных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депутатов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Орловской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95" dirty="0">
                <a:latin typeface="Palatino Linotype"/>
                <a:cs typeface="Palatino Linotype"/>
              </a:rPr>
              <a:t>области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75" dirty="0">
                <a:latin typeface="Palatino Linotype"/>
                <a:cs typeface="Palatino Linotype"/>
              </a:rPr>
              <a:t>"О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114" dirty="0">
                <a:latin typeface="Palatino Linotype"/>
                <a:cs typeface="Palatino Linotype"/>
              </a:rPr>
              <a:t>бюджете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5" dirty="0">
                <a:latin typeface="Palatino Linotype"/>
                <a:cs typeface="Palatino Linotype"/>
              </a:rPr>
              <a:t>Колпнянского</a:t>
            </a: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5859" y="718210"/>
            <a:ext cx="42284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0" dirty="0">
                <a:latin typeface="Palatino Linotype"/>
                <a:cs typeface="Palatino Linotype"/>
              </a:rPr>
              <a:t>района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80" dirty="0" err="1">
                <a:latin typeface="Palatino Linotype"/>
                <a:cs typeface="Palatino Linotype"/>
              </a:rPr>
              <a:t>на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201</a:t>
            </a:r>
            <a:r>
              <a:rPr lang="ru-RU" sz="1600" spc="-35" dirty="0">
                <a:latin typeface="Palatino Linotype"/>
                <a:cs typeface="Palatino Linotype"/>
              </a:rPr>
              <a:t>9</a:t>
            </a:r>
            <a:r>
              <a:rPr sz="1600" spc="-80" dirty="0" err="1" smtClean="0">
                <a:latin typeface="Palatino Linotype"/>
                <a:cs typeface="Palatino Linotype"/>
              </a:rPr>
              <a:t>год</a:t>
            </a:r>
            <a:r>
              <a:rPr lang="ru-RU" sz="1600" spc="-80" dirty="0" smtClean="0">
                <a:latin typeface="Palatino Linotype"/>
                <a:cs typeface="Palatino Linotype"/>
              </a:rPr>
              <a:t> и плановый период 2020 и 2021 годов</a:t>
            </a:r>
            <a:r>
              <a:rPr sz="1600" spc="-80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70" dirty="0" err="1">
                <a:latin typeface="Palatino Linotype"/>
                <a:cs typeface="Palatino Linotype"/>
              </a:rPr>
              <a:t>от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lang="ru-RU" sz="1600" spc="-65" dirty="0" smtClean="0">
                <a:latin typeface="Palatino Linotype"/>
                <a:cs typeface="Palatino Linotype"/>
              </a:rPr>
              <a:t>18</a:t>
            </a:r>
            <a:r>
              <a:rPr sz="1600" spc="-65" dirty="0" smtClean="0">
                <a:latin typeface="Palatino Linotype"/>
                <a:cs typeface="Palatino Linotype"/>
              </a:rPr>
              <a:t>"</a:t>
            </a:r>
            <a:r>
              <a:rPr sz="1600" spc="-40" dirty="0" smtClean="0">
                <a:latin typeface="Palatino Linotype"/>
                <a:cs typeface="Palatino Linotype"/>
              </a:rPr>
              <a:t> </a:t>
            </a:r>
            <a:r>
              <a:rPr sz="1600" spc="-90" dirty="0" err="1">
                <a:latin typeface="Palatino Linotype"/>
                <a:cs typeface="Palatino Linotype"/>
              </a:rPr>
              <a:t>декабря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5" dirty="0" smtClean="0">
                <a:latin typeface="Palatino Linotype"/>
                <a:cs typeface="Palatino Linotype"/>
              </a:rPr>
              <a:t>201</a:t>
            </a:r>
            <a:r>
              <a:rPr lang="ru-RU" sz="1600" spc="-40" dirty="0" smtClean="0">
                <a:latin typeface="Palatino Linotype"/>
                <a:cs typeface="Palatino Linotype"/>
              </a:rPr>
              <a:t>8</a:t>
            </a:r>
            <a:r>
              <a:rPr sz="1600" spc="-35" dirty="0" smtClean="0">
                <a:latin typeface="Palatino Linotype"/>
                <a:cs typeface="Palatino Linotype"/>
              </a:rPr>
              <a:t>г</a:t>
            </a:r>
            <a:r>
              <a:rPr sz="1600" spc="-35" dirty="0">
                <a:latin typeface="Palatino Linotype"/>
                <a:cs typeface="Palatino Linotype"/>
              </a:rPr>
              <a:t>.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sz="1600" spc="-395" dirty="0">
                <a:latin typeface="Palatino Linotype"/>
                <a:cs typeface="Palatino Linotype"/>
              </a:rPr>
              <a:t>№</a:t>
            </a:r>
            <a:r>
              <a:rPr sz="1600" spc="-40" dirty="0">
                <a:latin typeface="Palatino Linotype"/>
                <a:cs typeface="Palatino Linotype"/>
              </a:rPr>
              <a:t> </a:t>
            </a:r>
            <a:r>
              <a:rPr lang="ru-RU" sz="1600" spc="-40" dirty="0" smtClean="0">
                <a:latin typeface="Palatino Linotype"/>
                <a:cs typeface="Palatino Linotype"/>
              </a:rPr>
              <a:t> </a:t>
            </a:r>
            <a:r>
              <a:rPr lang="ru-RU" sz="1600" spc="-35" dirty="0" smtClean="0">
                <a:latin typeface="Palatino Linotype"/>
                <a:cs typeface="Palatino Linotype"/>
              </a:rPr>
              <a:t>113</a:t>
            </a:r>
            <a:endParaRPr sz="1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198372"/>
            <a:ext cx="10101072" cy="3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36700" y="199643"/>
            <a:ext cx="845820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 marR="6350" indent="-1553845" algn="ctr">
              <a:lnSpc>
                <a:spcPts val="3110"/>
              </a:lnSpc>
            </a:pPr>
            <a:r>
              <a:rPr sz="1400" b="1" spc="-20" dirty="0">
                <a:latin typeface="Arial"/>
                <a:cs typeface="Arial"/>
              </a:rPr>
              <a:t>Основные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параметры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районного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бюджета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на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 smtClean="0">
                <a:latin typeface="Tahoma"/>
                <a:cs typeface="Tahoma"/>
              </a:rPr>
              <a:t>20</a:t>
            </a:r>
            <a:r>
              <a:rPr sz="1400" b="1" spc="-25" dirty="0" smtClean="0">
                <a:latin typeface="Tahoma"/>
                <a:cs typeface="Tahoma"/>
              </a:rPr>
              <a:t>1</a:t>
            </a:r>
            <a:r>
              <a:rPr lang="ru-RU" sz="1400" b="1" spc="-20" dirty="0">
                <a:latin typeface="Tahoma"/>
                <a:cs typeface="Tahoma"/>
              </a:rPr>
              <a:t>9</a:t>
            </a:r>
            <a:r>
              <a:rPr sz="1400" b="1" spc="-5" dirty="0" smtClean="0">
                <a:latin typeface="Tahoma"/>
                <a:cs typeface="Tahoma"/>
              </a:rPr>
              <a:t> </a:t>
            </a:r>
            <a:r>
              <a:rPr sz="1400" b="1" spc="-15" dirty="0" err="1">
                <a:latin typeface="Arial"/>
                <a:cs typeface="Arial"/>
              </a:rPr>
              <a:t>год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 и плановый период 2020 и 2021 годов </a:t>
            </a:r>
            <a:r>
              <a:rPr sz="1400" b="1" spc="-15" dirty="0" smtClean="0">
                <a:latin typeface="Tahoma"/>
                <a:cs typeface="Tahoma"/>
              </a:rPr>
              <a:t>(</a:t>
            </a:r>
            <a:r>
              <a:rPr sz="1400" b="1" spc="-20" dirty="0" err="1" smtClean="0">
                <a:latin typeface="Arial"/>
                <a:cs typeface="Arial"/>
              </a:rPr>
              <a:t>млн</a:t>
            </a:r>
            <a:r>
              <a:rPr sz="1400" b="1" spc="-10" dirty="0">
                <a:latin typeface="Tahoma"/>
                <a:cs typeface="Tahoma"/>
              </a:rPr>
              <a:t>.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</a:t>
            </a:r>
            <a:r>
              <a:rPr sz="1400" b="1" spc="-10" dirty="0">
                <a:latin typeface="Tahoma"/>
                <a:cs typeface="Tahoma"/>
              </a:rPr>
              <a:t>.)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82448"/>
              </p:ext>
            </p:extLst>
          </p:nvPr>
        </p:nvGraphicFramePr>
        <p:xfrm>
          <a:off x="1003300" y="1264157"/>
          <a:ext cx="9144001" cy="5333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3461"/>
                <a:gridCol w="1641384"/>
                <a:gridCol w="1715993"/>
                <a:gridCol w="1683163"/>
              </a:tblGrid>
              <a:tr h="837297">
                <a:tc>
                  <a:txBody>
                    <a:bodyPr/>
                    <a:lstStyle/>
                    <a:p>
                      <a:endParaRPr sz="2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2019 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г.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7B4A3A"/>
                    </a:solidFill>
                  </a:tcPr>
                </a:tc>
                <a:tc>
                  <a:txBody>
                    <a:bodyPr/>
                    <a:lstStyle/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20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21</a:t>
                      </a: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0205" marR="22225" indent="-2444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прогноз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4A3A"/>
                    </a:solidFill>
                  </a:tcPr>
                </a:tc>
              </a:tr>
              <a:tr h="1089211">
                <a:tc>
                  <a:txBody>
                    <a:bodyPr/>
                    <a:lstStyle/>
                    <a:p>
                      <a:pPr marL="325755" algn="l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Tahoma"/>
                          <a:cs typeface="Tahoma"/>
                        </a:rPr>
                        <a:t>Вс</a:t>
                      </a:r>
                      <a:r>
                        <a:rPr sz="1500" b="1" spc="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b="1" spc="-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доходов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233,9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147,6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143,7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1089210">
                <a:tc>
                  <a:txBody>
                    <a:bodyPr/>
                    <a:lstStyle/>
                    <a:p>
                      <a:pPr marL="124460" marR="121920" indent="365760" algn="l">
                        <a:lnSpc>
                          <a:spcPct val="100000"/>
                        </a:lnSpc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ого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од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ы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55904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123,1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24384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101,3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102,9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493395" marR="373380" indent="-119380" algn="l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Бе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9494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110,9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46,2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BEBD4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</a:pPr>
                      <a:r>
                        <a:rPr lang="ru-RU" sz="1700" dirty="0" smtClean="0">
                          <a:latin typeface="Tahoma"/>
                          <a:cs typeface="Tahoma"/>
                        </a:rPr>
                        <a:t>40,8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D4"/>
                    </a:solidFill>
                  </a:tcPr>
                </a:tc>
              </a:tr>
              <a:tr h="924992">
                <a:tc>
                  <a:txBody>
                    <a:bodyPr/>
                    <a:lstStyle/>
                    <a:p>
                      <a:pPr marL="621665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ходы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245,4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167,9</a:t>
                      </a:r>
                    </a:p>
                    <a:p>
                      <a:pPr marL="139700" algn="ctr">
                        <a:lnSpc>
                          <a:spcPct val="100000"/>
                        </a:lnSpc>
                      </a:pP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161,0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AB"/>
                    </a:solidFill>
                  </a:tcPr>
                </a:tc>
              </a:tr>
              <a:tr h="467791">
                <a:tc>
                  <a:txBody>
                    <a:bodyPr/>
                    <a:lstStyle/>
                    <a:p>
                      <a:pPr marL="459740" marR="461009" indent="139700" algn="l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Tahoma"/>
                          <a:cs typeface="Tahoma"/>
                        </a:rPr>
                        <a:t>Де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т 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(п</a:t>
                      </a:r>
                      <a:r>
                        <a:rPr sz="15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оф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-1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5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b="1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b="1" dirty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11,5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20,3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latin typeface="Tahoma"/>
                          <a:cs typeface="Tahoma"/>
                        </a:rPr>
                        <a:t>17,3</a:t>
                      </a:r>
                      <a:endParaRPr sz="1700" b="1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  <a:solidFill>
                      <a:srgbClr val="F8DA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51739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2372"/>
            <a:ext cx="3602736" cy="470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3264915"/>
            <a:ext cx="3614928" cy="416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95743" y="3264915"/>
            <a:ext cx="3596640" cy="4163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3603" y="715771"/>
            <a:ext cx="314579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5"/>
              </a:lnSpc>
              <a:tabLst>
                <a:tab pos="1557655" algn="l"/>
              </a:tabLst>
            </a:pP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4D3A2F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4D3A2F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ды</a:t>
            </a:r>
            <a:r>
              <a:rPr sz="2600" b="1" dirty="0">
                <a:solidFill>
                  <a:srgbClr val="4D3A2F"/>
                </a:solidFill>
                <a:latin typeface="Tahoma"/>
                <a:cs typeface="Tahoma"/>
              </a:rPr>
              <a:t>	</a:t>
            </a:r>
            <a:r>
              <a:rPr sz="2600" b="1" spc="-40" dirty="0">
                <a:solidFill>
                  <a:srgbClr val="4D3A2F"/>
                </a:solidFill>
                <a:latin typeface="Tahoma"/>
                <a:cs typeface="Tahoma"/>
              </a:rPr>
              <a:t>б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юдж</a:t>
            </a:r>
            <a:r>
              <a:rPr sz="2600" b="1" spc="-25" dirty="0">
                <a:solidFill>
                  <a:srgbClr val="4D3A2F"/>
                </a:solidFill>
                <a:latin typeface="Tahoma"/>
                <a:cs typeface="Tahoma"/>
              </a:rPr>
              <a:t>е</a:t>
            </a:r>
            <a:r>
              <a:rPr sz="2600" b="1" spc="-45" dirty="0">
                <a:solidFill>
                  <a:srgbClr val="4D3A2F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4D3A2F"/>
                </a:solidFill>
                <a:latin typeface="Tahoma"/>
                <a:cs typeface="Tahoma"/>
              </a:rPr>
              <a:t>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7796" y="1332870"/>
            <a:ext cx="887539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8460">
              <a:lnSpc>
                <a:spcPct val="102400"/>
              </a:lnSpc>
            </a:pP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охо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ы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20" dirty="0">
                <a:solidFill>
                  <a:srgbClr val="4D3A2F"/>
                </a:solidFill>
                <a:latin typeface="Arial"/>
                <a:cs typeface="Arial"/>
              </a:rPr>
              <a:t>у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п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еж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ва,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за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ск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че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сре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в,</a:t>
            </a:r>
            <a:r>
              <a:rPr sz="1700" b="1" spc="3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л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-10" dirty="0">
                <a:solidFill>
                  <a:srgbClr val="4D3A2F"/>
                </a:solidFill>
                <a:latin typeface="Arial"/>
                <a:cs typeface="Arial"/>
              </a:rPr>
              <a:t>щ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х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оч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ка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м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с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ро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я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15" dirty="0">
                <a:solidFill>
                  <a:srgbClr val="4D3A2F"/>
                </a:solidFill>
                <a:latin typeface="Arial"/>
                <a:cs typeface="Arial"/>
              </a:rPr>
              <a:t>ф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ц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4D3A2F"/>
                </a:solidFill>
                <a:latin typeface="Arial"/>
                <a:cs typeface="Arial"/>
              </a:rPr>
              <a:t>а </a:t>
            </a:r>
            <a:r>
              <a:rPr sz="1700" b="1" spc="20" dirty="0">
                <a:solidFill>
                  <a:srgbClr val="4D3A2F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4D3A2F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4D3A2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4D3A2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4D3A2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4D3A2F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4D3A2F"/>
                </a:solidFill>
                <a:latin typeface="Arial"/>
                <a:cs typeface="Arial"/>
              </a:rPr>
              <a:t>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3215" y="1948179"/>
            <a:ext cx="3419855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832" y="2722372"/>
            <a:ext cx="3529584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4992" y="2722372"/>
            <a:ext cx="3353308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256031" y="195072"/>
                </a:moveTo>
                <a:lnTo>
                  <a:pt x="0" y="195072"/>
                </a:lnTo>
                <a:lnTo>
                  <a:pt x="128015" y="313943"/>
                </a:lnTo>
                <a:lnTo>
                  <a:pt x="256031" y="195072"/>
                </a:lnTo>
                <a:close/>
              </a:path>
              <a:path w="256539" h="314325">
                <a:moveTo>
                  <a:pt x="192024" y="0"/>
                </a:moveTo>
                <a:lnTo>
                  <a:pt x="64007" y="0"/>
                </a:lnTo>
                <a:lnTo>
                  <a:pt x="64007" y="195072"/>
                </a:lnTo>
                <a:lnTo>
                  <a:pt x="192024" y="195072"/>
                </a:lnTo>
                <a:lnTo>
                  <a:pt x="1920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0847" y="2414523"/>
            <a:ext cx="256540" cy="314325"/>
          </a:xfrm>
          <a:custGeom>
            <a:avLst/>
            <a:gdLst/>
            <a:ahLst/>
            <a:cxnLst/>
            <a:rect l="l" t="t" r="r" b="b"/>
            <a:pathLst>
              <a:path w="256539" h="314325">
                <a:moveTo>
                  <a:pt x="0" y="195072"/>
                </a:moveTo>
                <a:lnTo>
                  <a:pt x="64007" y="195072"/>
                </a:lnTo>
                <a:lnTo>
                  <a:pt x="64007" y="0"/>
                </a:lnTo>
                <a:lnTo>
                  <a:pt x="192024" y="0"/>
                </a:lnTo>
                <a:lnTo>
                  <a:pt x="192024" y="195072"/>
                </a:lnTo>
                <a:lnTo>
                  <a:pt x="256031" y="195072"/>
                </a:lnTo>
                <a:lnTo>
                  <a:pt x="128015" y="313943"/>
                </a:lnTo>
                <a:lnTo>
                  <a:pt x="0" y="195072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57911" y="0"/>
                </a:moveTo>
                <a:lnTo>
                  <a:pt x="0" y="100583"/>
                </a:lnTo>
                <a:lnTo>
                  <a:pt x="228600" y="234695"/>
                </a:lnTo>
                <a:lnTo>
                  <a:pt x="198120" y="283463"/>
                </a:lnTo>
                <a:lnTo>
                  <a:pt x="518159" y="338327"/>
                </a:lnTo>
                <a:lnTo>
                  <a:pt x="357704" y="134112"/>
                </a:lnTo>
                <a:lnTo>
                  <a:pt x="286511" y="134112"/>
                </a:lnTo>
                <a:lnTo>
                  <a:pt x="57911" y="0"/>
                </a:lnTo>
                <a:close/>
              </a:path>
              <a:path w="518159" h="338455">
                <a:moveTo>
                  <a:pt x="316991" y="82295"/>
                </a:moveTo>
                <a:lnTo>
                  <a:pt x="286511" y="134112"/>
                </a:lnTo>
                <a:lnTo>
                  <a:pt x="357704" y="134112"/>
                </a:lnTo>
                <a:lnTo>
                  <a:pt x="316991" y="82295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9919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59" h="338455">
                <a:moveTo>
                  <a:pt x="198120" y="283463"/>
                </a:moveTo>
                <a:lnTo>
                  <a:pt x="228600" y="234695"/>
                </a:lnTo>
                <a:lnTo>
                  <a:pt x="0" y="100583"/>
                </a:lnTo>
                <a:lnTo>
                  <a:pt x="57911" y="0"/>
                </a:lnTo>
                <a:lnTo>
                  <a:pt x="286511" y="134112"/>
                </a:lnTo>
                <a:lnTo>
                  <a:pt x="316991" y="82295"/>
                </a:lnTo>
                <a:lnTo>
                  <a:pt x="518159" y="338327"/>
                </a:lnTo>
                <a:lnTo>
                  <a:pt x="198120" y="283463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0" y="338327"/>
                </a:lnTo>
                <a:lnTo>
                  <a:pt x="320040" y="283463"/>
                </a:lnTo>
                <a:lnTo>
                  <a:pt x="289559" y="234695"/>
                </a:lnTo>
                <a:lnTo>
                  <a:pt x="461009" y="134112"/>
                </a:lnTo>
                <a:lnTo>
                  <a:pt x="231647" y="134112"/>
                </a:lnTo>
                <a:lnTo>
                  <a:pt x="201168" y="82295"/>
                </a:lnTo>
                <a:close/>
              </a:path>
              <a:path w="518160" h="338455">
                <a:moveTo>
                  <a:pt x="457199" y="0"/>
                </a:moveTo>
                <a:lnTo>
                  <a:pt x="231647" y="134112"/>
                </a:lnTo>
                <a:lnTo>
                  <a:pt x="461009" y="134112"/>
                </a:lnTo>
                <a:lnTo>
                  <a:pt x="518159" y="100583"/>
                </a:lnTo>
                <a:lnTo>
                  <a:pt x="45719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4304" y="2341372"/>
            <a:ext cx="518159" cy="338455"/>
          </a:xfrm>
          <a:custGeom>
            <a:avLst/>
            <a:gdLst/>
            <a:ahLst/>
            <a:cxnLst/>
            <a:rect l="l" t="t" r="r" b="b"/>
            <a:pathLst>
              <a:path w="518160" h="338455">
                <a:moveTo>
                  <a:pt x="201168" y="82295"/>
                </a:moveTo>
                <a:lnTo>
                  <a:pt x="231647" y="134112"/>
                </a:lnTo>
                <a:lnTo>
                  <a:pt x="457199" y="0"/>
                </a:lnTo>
                <a:lnTo>
                  <a:pt x="518159" y="100583"/>
                </a:lnTo>
                <a:lnTo>
                  <a:pt x="289559" y="234695"/>
                </a:lnTo>
                <a:lnTo>
                  <a:pt x="320040" y="283463"/>
                </a:lnTo>
                <a:lnTo>
                  <a:pt x="0" y="338327"/>
                </a:lnTo>
                <a:lnTo>
                  <a:pt x="201168" y="82295"/>
                </a:lnTo>
                <a:close/>
              </a:path>
            </a:pathLst>
          </a:custGeom>
          <a:ln w="27430">
            <a:solidFill>
              <a:srgbClr val="AF75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1900" y="715771"/>
            <a:ext cx="8839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045"/>
              </a:lnSpc>
              <a:tabLst>
                <a:tab pos="1557655" algn="l"/>
              </a:tabLst>
            </a:pPr>
            <a:r>
              <a:rPr lang="ru-RU" sz="2600" b="1" spc="-20" dirty="0" smtClean="0">
                <a:solidFill>
                  <a:srgbClr val="4D3A2F"/>
                </a:solidFill>
                <a:latin typeface="Tahoma"/>
                <a:cs typeface="Tahoma"/>
              </a:rPr>
              <a:t>Структура доходов бюджета</a:t>
            </a:r>
          </a:p>
          <a:p>
            <a:pPr marL="12700">
              <a:lnSpc>
                <a:spcPts val="3045"/>
              </a:lnSpc>
              <a:tabLst>
                <a:tab pos="1557655" algn="l"/>
              </a:tabLst>
            </a:pPr>
            <a:endParaRPr sz="2600" dirty="0">
              <a:latin typeface="Tahoma"/>
              <a:cs typeface="Tahoma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097152" y="3295397"/>
            <a:ext cx="7364348" cy="330453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Структура доходов бюджета в 2019 -2021 годах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451602" y="6547124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7</a:t>
            </a:r>
            <a:endParaRPr sz="300" dirty="0"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362" y="3886994"/>
            <a:ext cx="2090737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2019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79900" y="3886993"/>
            <a:ext cx="22860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2019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66100" y="3886995"/>
            <a:ext cx="1752600" cy="24646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2019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363" y="2728849"/>
            <a:ext cx="3093020" cy="28003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74437"/>
              </p:ext>
            </p:extLst>
          </p:nvPr>
        </p:nvGraphicFramePr>
        <p:xfrm>
          <a:off x="720725" y="4235450"/>
          <a:ext cx="23653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Лист" r:id="rId7" imgW="2543251" imgH="2114702" progId="Excel.Sheet.8">
                  <p:embed/>
                </p:oleObj>
              </mc:Choice>
              <mc:Fallback>
                <p:oleObj name="Лист" r:id="rId7" imgW="2543251" imgH="2114702" progId="Excel.Sheet.8">
                  <p:embed/>
                  <p:pic>
                    <p:nvPicPr>
                      <p:cNvPr id="0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235450"/>
                        <a:ext cx="23653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51851"/>
              </p:ext>
            </p:extLst>
          </p:nvPr>
        </p:nvGraphicFramePr>
        <p:xfrm>
          <a:off x="7794625" y="4311650"/>
          <a:ext cx="23637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Лист" r:id="rId10" imgW="2991002" imgH="1828800" progId="Excel.Sheet.8">
                  <p:embed/>
                </p:oleObj>
              </mc:Choice>
              <mc:Fallback>
                <p:oleObj name="Лист" r:id="rId10" imgW="2991002" imgH="1828800" progId="Excel.Sheet.8">
                  <p:embed/>
                  <p:pic>
                    <p:nvPicPr>
                      <p:cNvPr id="0" name="Объект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311650"/>
                        <a:ext cx="23637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Овал 28"/>
          <p:cNvSpPr/>
          <p:nvPr/>
        </p:nvSpPr>
        <p:spPr>
          <a:xfrm>
            <a:off x="249871" y="6270624"/>
            <a:ext cx="261937" cy="2016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4699" y="6169025"/>
            <a:ext cx="2246313" cy="40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Налоговые доходы</a:t>
            </a:r>
          </a:p>
        </p:txBody>
      </p:sp>
      <p:sp>
        <p:nvSpPr>
          <p:cNvPr id="31" name="Овал 30"/>
          <p:cNvSpPr/>
          <p:nvPr/>
        </p:nvSpPr>
        <p:spPr>
          <a:xfrm>
            <a:off x="3712463" y="6076155"/>
            <a:ext cx="261937" cy="2016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79900" y="5940425"/>
            <a:ext cx="2590800" cy="43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4" y="6051549"/>
            <a:ext cx="2809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013700" y="5857081"/>
            <a:ext cx="2362200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Безвозмездные поступления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49091"/>
              </p:ext>
            </p:extLst>
          </p:nvPr>
        </p:nvGraphicFramePr>
        <p:xfrm>
          <a:off x="4279900" y="4346575"/>
          <a:ext cx="2363788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Лист" r:id="rId14" imgW="2991002" imgH="1838249" progId="Excel.Sheet.8">
                  <p:embed/>
                </p:oleObj>
              </mc:Choice>
              <mc:Fallback>
                <p:oleObj name="Лист" r:id="rId14" imgW="2991002" imgH="1838249" progId="Excel.Sheet.8">
                  <p:embed/>
                  <p:pic>
                    <p:nvPicPr>
                      <p:cNvPr id="0" name="Объект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346575"/>
                        <a:ext cx="2363788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8500" y="325628"/>
            <a:ext cx="9372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53060" algn="ctr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ук</a:t>
            </a:r>
            <a:r>
              <a:rPr sz="2600" b="1" dirty="0">
                <a:solidFill>
                  <a:srgbClr val="513126"/>
                </a:solidFill>
                <a:latin typeface="Tahoma"/>
                <a:cs typeface="Tahoma"/>
              </a:rPr>
              <a:t>т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х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в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нн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ого</a:t>
            </a:r>
            <a:r>
              <a:rPr sz="2600" b="1" spc="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бю</a:t>
            </a:r>
            <a:r>
              <a:rPr sz="2600" b="1" spc="-45" dirty="0" err="1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ж</a:t>
            </a:r>
            <a:r>
              <a:rPr sz="2600" b="1" spc="-25" dirty="0" err="1">
                <a:solidFill>
                  <a:srgbClr val="513126"/>
                </a:solidFill>
                <a:latin typeface="Tahoma"/>
                <a:cs typeface="Tahoma"/>
              </a:rPr>
              <a:t>ет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lang="ru-RU"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Колпнянского</a:t>
            </a:r>
            <a:r>
              <a:rPr sz="2600" b="1" spc="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а</a:t>
            </a:r>
            <a:r>
              <a:rPr sz="2600" b="1" spc="-30" dirty="0">
                <a:solidFill>
                  <a:srgbClr val="513126"/>
                </a:solidFill>
                <a:latin typeface="Tahoma"/>
                <a:cs typeface="Tahoma"/>
              </a:rPr>
              <a:t>й</a:t>
            </a:r>
            <a:r>
              <a:rPr sz="2600" b="1" spc="-35" dirty="0">
                <a:solidFill>
                  <a:srgbClr val="513126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 err="1">
                <a:solidFill>
                  <a:srgbClr val="513126"/>
                </a:solidFill>
                <a:latin typeface="Tahoma"/>
                <a:cs typeface="Tahoma"/>
              </a:rPr>
              <a:t>на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40" dirty="0" smtClean="0">
                <a:solidFill>
                  <a:srgbClr val="513126"/>
                </a:solidFill>
                <a:latin typeface="Tahoma"/>
                <a:cs typeface="Tahoma"/>
              </a:rPr>
              <a:t>2</a:t>
            </a:r>
            <a:r>
              <a:rPr sz="2600" b="1" spc="-20" dirty="0" smtClean="0">
                <a:solidFill>
                  <a:srgbClr val="513126"/>
                </a:solidFill>
                <a:latin typeface="Tahoma"/>
                <a:cs typeface="Tahoma"/>
              </a:rPr>
              <a:t>0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1</a:t>
            </a:r>
            <a:r>
              <a:rPr lang="ru-RU" sz="2600" b="1" spc="-20" dirty="0">
                <a:solidFill>
                  <a:srgbClr val="513126"/>
                </a:solidFill>
                <a:latin typeface="Tahoma"/>
                <a:cs typeface="Tahoma"/>
              </a:rPr>
              <a:t>9</a:t>
            </a:r>
            <a:r>
              <a:rPr sz="2600" b="1" spc="-15" dirty="0" smtClean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го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д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(</a:t>
            </a:r>
            <a:r>
              <a:rPr sz="2600" b="1" spc="-40" dirty="0">
                <a:solidFill>
                  <a:srgbClr val="513126"/>
                </a:solidFill>
                <a:latin typeface="Tahoma"/>
                <a:cs typeface="Tahoma"/>
              </a:rPr>
              <a:t>м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л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н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</a:t>
            </a:r>
            <a:r>
              <a:rPr sz="2600" b="1" spc="10" dirty="0">
                <a:solidFill>
                  <a:srgbClr val="513126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13126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13126"/>
                </a:solidFill>
                <a:latin typeface="Tahoma"/>
                <a:cs typeface="Tahoma"/>
              </a:rPr>
              <a:t>у</a:t>
            </a:r>
            <a:r>
              <a:rPr sz="2600" b="1" spc="-15" dirty="0">
                <a:solidFill>
                  <a:srgbClr val="513126"/>
                </a:solidFill>
                <a:latin typeface="Tahoma"/>
                <a:cs typeface="Tahoma"/>
              </a:rPr>
              <a:t>б</a:t>
            </a:r>
            <a:r>
              <a:rPr sz="2600" b="1" spc="-10" dirty="0">
                <a:solidFill>
                  <a:srgbClr val="513126"/>
                </a:solidFill>
                <a:latin typeface="Tahoma"/>
                <a:cs typeface="Tahoma"/>
              </a:rPr>
              <a:t>.)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xfrm>
            <a:off x="4455583" y="6978923"/>
            <a:ext cx="2138680" cy="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00" dirty="0">
                <a:latin typeface="Arial"/>
                <a:cs typeface="Arial"/>
              </a:rPr>
              <a:t>8</a:t>
            </a:r>
            <a:endParaRPr sz="300" dirty="0">
              <a:latin typeface="Arial"/>
              <a:cs typeface="Arial"/>
            </a:endParaRPr>
          </a:p>
        </p:txBody>
      </p:sp>
      <p:graphicFrame>
        <p:nvGraphicFramePr>
          <p:cNvPr id="51" name="Объект 5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7126959"/>
              </p:ext>
            </p:extLst>
          </p:nvPr>
        </p:nvGraphicFramePr>
        <p:xfrm>
          <a:off x="431800" y="1416050"/>
          <a:ext cx="9906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49251"/>
            <a:ext cx="95250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Налоговые доходы районного бюджета на 2019 год (</a:t>
            </a:r>
            <a:r>
              <a:rPr lang="ru-RU" sz="2800" dirty="0" err="1" smtClean="0"/>
              <a:t>млн.руб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772711"/>
              </p:ext>
            </p:extLst>
          </p:nvPr>
        </p:nvGraphicFramePr>
        <p:xfrm>
          <a:off x="3289300" y="1416050"/>
          <a:ext cx="7027863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spc="-10" dirty="0">
                <a:solidFill>
                  <a:srgbClr val="7B4A3A"/>
                </a:solidFill>
                <a:latin typeface="Arial"/>
                <a:cs typeface="Arial"/>
              </a:rPr>
              <a:t>9</a:t>
            </a:r>
            <a:endParaRPr lang="ru-RU" sz="3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0" y="1035051"/>
            <a:ext cx="1447799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НДФЛ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501" y="1644650"/>
            <a:ext cx="1600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2019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82,1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60,6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2021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61,8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2863850"/>
            <a:ext cx="1905000" cy="533399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Акцизы на нефтепродукты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8500" y="35496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2019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13,8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13,8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2021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13,8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500" y="4835525"/>
            <a:ext cx="2209800" cy="54451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Налоги на совокупный доход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0900" y="5530850"/>
            <a:ext cx="18287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2019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5,7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5,9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2021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6,0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6899" y="5530850"/>
            <a:ext cx="1828800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Государственная пошлина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65499" y="6216650"/>
            <a:ext cx="16001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2019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1,3 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1,3 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2021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1,4 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49251"/>
            <a:ext cx="9906000" cy="914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Неналоговые </a:t>
            </a:r>
            <a:r>
              <a:rPr lang="ru-RU" sz="2800" dirty="0"/>
              <a:t>доходы районного бюджета на </a:t>
            </a:r>
            <a:r>
              <a:rPr lang="ru-RU" sz="2800" dirty="0" smtClean="0"/>
              <a:t>2019 </a:t>
            </a:r>
            <a:r>
              <a:rPr lang="ru-RU" sz="2800" dirty="0"/>
              <a:t>год </a:t>
            </a:r>
            <a:r>
              <a:rPr lang="ru-RU" sz="2800" dirty="0" smtClean="0"/>
              <a:t>(млн. </a:t>
            </a:r>
            <a:r>
              <a:rPr lang="ru-RU" sz="2800" dirty="0"/>
              <a:t>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6053985"/>
              </p:ext>
            </p:extLst>
          </p:nvPr>
        </p:nvGraphicFramePr>
        <p:xfrm>
          <a:off x="3136900" y="1492250"/>
          <a:ext cx="6875463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endParaRPr lang="ru-RU" sz="300" dirty="0" smtClean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endParaRPr lang="ru-RU" sz="300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00" y="1492250"/>
            <a:ext cx="2590800" cy="6794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</a:rPr>
              <a:t>Неналоговые </a:t>
            </a:r>
            <a:r>
              <a:rPr lang="ru-RU" sz="1500" b="1" dirty="0" smtClean="0">
                <a:solidFill>
                  <a:prstClr val="black"/>
                </a:solidFill>
              </a:rPr>
              <a:t>доходы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00" y="2711450"/>
            <a:ext cx="2438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u="sng" dirty="0" smtClean="0">
                <a:solidFill>
                  <a:prstClr val="black"/>
                </a:solidFill>
              </a:rPr>
              <a:t>2019 </a:t>
            </a:r>
            <a:r>
              <a:rPr lang="ru-RU" sz="1500" u="sng" dirty="0">
                <a:solidFill>
                  <a:prstClr val="black"/>
                </a:solidFill>
              </a:rPr>
              <a:t>год – </a:t>
            </a:r>
            <a:r>
              <a:rPr lang="ru-RU" sz="1500" u="sng" dirty="0" smtClean="0">
                <a:solidFill>
                  <a:prstClr val="black"/>
                </a:solidFill>
              </a:rPr>
              <a:t>19,2</a:t>
            </a:r>
            <a:endParaRPr lang="ru-RU" sz="1500" u="sng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2020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19,8</a:t>
            </a:r>
            <a:endParaRPr lang="ru-RU" sz="15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2021 </a:t>
            </a:r>
            <a:r>
              <a:rPr lang="ru-RU" sz="1500" dirty="0">
                <a:solidFill>
                  <a:prstClr val="black"/>
                </a:solidFill>
              </a:rPr>
              <a:t>год – </a:t>
            </a:r>
            <a:r>
              <a:rPr lang="ru-RU" sz="1500" dirty="0" smtClean="0">
                <a:solidFill>
                  <a:prstClr val="black"/>
                </a:solidFill>
              </a:rPr>
              <a:t>19,9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73051"/>
            <a:ext cx="9982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Безвозмездные поступления районного бюджета на 2019 год (</a:t>
            </a:r>
            <a:r>
              <a:rPr lang="ru-RU" sz="3600" dirty="0" err="1" smtClean="0"/>
              <a:t>тыс.руб</a:t>
            </a:r>
            <a:r>
              <a:rPr lang="ru-RU" sz="3600" dirty="0" smtClean="0"/>
              <a:t>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8109325"/>
              </p:ext>
            </p:extLst>
          </p:nvPr>
        </p:nvGraphicFramePr>
        <p:xfrm>
          <a:off x="622300" y="1949450"/>
          <a:ext cx="9372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959" y="273051"/>
            <a:ext cx="10060941" cy="1066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Р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ас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хо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 б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ю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дж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е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ов</a:t>
            </a:r>
            <a:r>
              <a:rPr lang="ru-RU" sz="3200" spc="2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п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10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о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в</a:t>
            </a:r>
            <a:r>
              <a:rPr lang="ru-RU" sz="3200" spc="-20" dirty="0">
                <a:solidFill>
                  <a:srgbClr val="614138"/>
                </a:solidFill>
                <a:latin typeface="Tahoma"/>
                <a:cs typeface="Tahoma"/>
              </a:rPr>
              <a:t>н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ы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 ф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нк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ц</a:t>
            </a:r>
            <a:r>
              <a:rPr lang="ru-RU" sz="3200" spc="-5" dirty="0">
                <a:solidFill>
                  <a:srgbClr val="614138"/>
                </a:solidFill>
                <a:latin typeface="Tahoma"/>
                <a:cs typeface="Tahoma"/>
              </a:rPr>
              <a:t>и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я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м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 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го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с</a:t>
            </a:r>
            <a:r>
              <a:rPr lang="ru-RU" sz="3200" spc="-15" dirty="0">
                <a:solidFill>
                  <a:srgbClr val="614138"/>
                </a:solidFill>
                <a:latin typeface="Tahoma"/>
                <a:cs typeface="Tahoma"/>
              </a:rPr>
              <a:t>у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д</a:t>
            </a:r>
            <a:r>
              <a:rPr lang="ru-RU" sz="3200" spc="-10" dirty="0">
                <a:solidFill>
                  <a:srgbClr val="614138"/>
                </a:solidFill>
                <a:latin typeface="Tahoma"/>
                <a:cs typeface="Tahoma"/>
              </a:rPr>
              <a:t>арс</a:t>
            </a:r>
            <a:r>
              <a:rPr lang="ru-RU" sz="3200" spc="5" dirty="0">
                <a:solidFill>
                  <a:srgbClr val="614138"/>
                </a:solidFill>
                <a:latin typeface="Tahoma"/>
                <a:cs typeface="Tahoma"/>
              </a:rPr>
              <a:t>тв</a:t>
            </a:r>
            <a:r>
              <a:rPr lang="ru-RU" sz="3200" dirty="0">
                <a:solidFill>
                  <a:srgbClr val="614138"/>
                </a:solidFill>
                <a:latin typeface="Tahoma"/>
                <a:cs typeface="Tahoma"/>
              </a:rPr>
              <a:t>а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" y="1463988"/>
            <a:ext cx="719137" cy="5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7"/>
          <p:cNvSpPr/>
          <p:nvPr/>
        </p:nvSpPr>
        <p:spPr>
          <a:xfrm>
            <a:off x="356308" y="2178050"/>
            <a:ext cx="647700" cy="48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8"/>
          <p:cNvSpPr/>
          <p:nvPr/>
        </p:nvSpPr>
        <p:spPr>
          <a:xfrm>
            <a:off x="354476" y="2863850"/>
            <a:ext cx="6477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14"/>
          <p:cNvSpPr/>
          <p:nvPr/>
        </p:nvSpPr>
        <p:spPr>
          <a:xfrm>
            <a:off x="356309" y="3473450"/>
            <a:ext cx="645868" cy="503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356309" y="4083050"/>
            <a:ext cx="719137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356100" y="1547966"/>
            <a:ext cx="720725" cy="50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4321968" y="2208529"/>
            <a:ext cx="788987" cy="536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4356100" y="2887345"/>
            <a:ext cx="717550" cy="49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09284"/>
              </p:ext>
            </p:extLst>
          </p:nvPr>
        </p:nvGraphicFramePr>
        <p:xfrm>
          <a:off x="1231901" y="1730214"/>
          <a:ext cx="2514599" cy="271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99"/>
              </a:tblGrid>
              <a:tr h="27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07235"/>
              </p:ext>
            </p:extLst>
          </p:nvPr>
        </p:nvGraphicFramePr>
        <p:xfrm>
          <a:off x="1155700" y="2255837"/>
          <a:ext cx="2514600" cy="333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7252"/>
              </p:ext>
            </p:extLst>
          </p:nvPr>
        </p:nvGraphicFramePr>
        <p:xfrm>
          <a:off x="1155700" y="2863849"/>
          <a:ext cx="2362200" cy="24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48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8450"/>
              </p:ext>
            </p:extLst>
          </p:nvPr>
        </p:nvGraphicFramePr>
        <p:xfrm>
          <a:off x="1155700" y="3549650"/>
          <a:ext cx="27432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80288"/>
              </p:ext>
            </p:extLst>
          </p:nvPr>
        </p:nvGraphicFramePr>
        <p:xfrm>
          <a:off x="1231900" y="4340226"/>
          <a:ext cx="1752600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</a:tblGrid>
              <a:tr h="155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37053"/>
              </p:ext>
            </p:extLst>
          </p:nvPr>
        </p:nvGraphicFramePr>
        <p:xfrm>
          <a:off x="5270500" y="1735847"/>
          <a:ext cx="2209800" cy="27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</a:tblGrid>
              <a:tr h="271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71190"/>
              </p:ext>
            </p:extLst>
          </p:nvPr>
        </p:nvGraphicFramePr>
        <p:xfrm>
          <a:off x="5270500" y="2422525"/>
          <a:ext cx="2133600" cy="24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85154"/>
              </p:ext>
            </p:extLst>
          </p:nvPr>
        </p:nvGraphicFramePr>
        <p:xfrm>
          <a:off x="5270500" y="3086100"/>
          <a:ext cx="2362200" cy="2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298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object 13"/>
          <p:cNvSpPr/>
          <p:nvPr/>
        </p:nvSpPr>
        <p:spPr>
          <a:xfrm>
            <a:off x="4392612" y="3598863"/>
            <a:ext cx="647700" cy="484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57966"/>
              </p:ext>
            </p:extLst>
          </p:nvPr>
        </p:nvGraphicFramePr>
        <p:xfrm>
          <a:off x="5270500" y="3598863"/>
          <a:ext cx="23622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</a:tblGrid>
              <a:tr h="48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6" name="object 16"/>
          <p:cNvSpPr/>
          <p:nvPr/>
        </p:nvSpPr>
        <p:spPr>
          <a:xfrm>
            <a:off x="4403914" y="4340225"/>
            <a:ext cx="687387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0548"/>
              </p:ext>
            </p:extLst>
          </p:nvPr>
        </p:nvGraphicFramePr>
        <p:xfrm>
          <a:off x="5270500" y="4340226"/>
          <a:ext cx="4114800" cy="51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</a:tblGrid>
              <a:tr h="469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5877" y="5226050"/>
            <a:ext cx="9279023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45593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2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кото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 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ли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оот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ву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щ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700"/>
              </a:lnSpc>
              <a:spcBef>
                <a:spcPts val="76"/>
              </a:spcBef>
            </a:pPr>
            <a:endParaRPr lang="ru-RU" sz="1400" dirty="0"/>
          </a:p>
          <a:p>
            <a:pPr marL="23495" marR="6350">
              <a:lnSpc>
                <a:spcPct val="101299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нь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3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ходов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2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1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тно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ссий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кой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ии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ru-RU" sz="1400" dirty="0"/>
          </a:p>
          <a:p>
            <a:pPr marL="23495">
              <a:lnSpc>
                <a:spcPts val="1780"/>
              </a:lnSpc>
            </a:pP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апр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«</a:t>
            </a:r>
            <a:r>
              <a:rPr lang="ru-RU" sz="1400" b="1" spc="1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е»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том ч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исл</a:t>
            </a:r>
            <a:r>
              <a:rPr lang="ru-RU" sz="1400" b="1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lang="ru-RU" sz="1400" b="1" spc="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spc="1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lang="ru-RU" sz="1400" b="1" spc="-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lang="ru-RU" sz="1400" b="1" spc="-10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lang="ru-RU" sz="1400" b="1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lang="ru-RU" sz="1400" dirty="0">
              <a:latin typeface="Tahoma"/>
              <a:cs typeface="Tahoma"/>
            </a:endParaRPr>
          </a:p>
          <a:p>
            <a:pPr marL="12700" marR="6576059">
              <a:lnSpc>
                <a:spcPts val="1810"/>
              </a:lnSpc>
              <a:spcBef>
                <a:spcPts val="80"/>
              </a:spcBef>
            </a:pP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Дошкольное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образование; Общее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0" dirty="0">
                <a:solidFill>
                  <a:srgbClr val="523127"/>
                </a:solidFill>
                <a:latin typeface="Tahoma"/>
                <a:cs typeface="Tahoma"/>
              </a:rPr>
              <a:t>образование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3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lang="ru-RU" sz="1400" b="1" i="1" spc="-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lang="ru-RU" sz="1400" b="1" i="1" spc="-25" dirty="0">
                <a:solidFill>
                  <a:srgbClr val="523127"/>
                </a:solidFill>
                <a:latin typeface="Tahoma"/>
                <a:cs typeface="Tahoma"/>
              </a:rPr>
              <a:t>др.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2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19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>
                <a:latin typeface="Tahoma"/>
                <a:cs typeface="Tahoma"/>
              </a:rPr>
              <a:t>г</a:t>
            </a:r>
            <a:r>
              <a:rPr lang="ru-RU" sz="3200" spc="-3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д</a:t>
            </a:r>
            <a:r>
              <a:rPr lang="ru-RU" sz="3200" spc="-10" dirty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7514125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3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20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6665810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25059" y="1648714"/>
            <a:ext cx="160337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752" y="1648714"/>
            <a:ext cx="1155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2736" y="1648714"/>
            <a:ext cx="318262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>
              <a:lnSpc>
                <a:spcPts val="2335"/>
              </a:lnSpc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орма</a:t>
            </a:r>
            <a:endParaRPr sz="1950">
              <a:latin typeface="Tahoma"/>
              <a:cs typeface="Tahoma"/>
            </a:endParaRPr>
          </a:p>
          <a:p>
            <a:pPr marL="12700">
              <a:lnSpc>
                <a:spcPts val="2335"/>
              </a:lnSpc>
              <a:tabLst>
                <a:tab pos="1524000" algn="l"/>
                <a:tab pos="2764790" algn="l"/>
              </a:tabLst>
            </a:pP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х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ля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7865" y="1648714"/>
            <a:ext cx="17830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0680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052" y="2238540"/>
            <a:ext cx="9512935" cy="480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2295" marR="6350">
              <a:lnSpc>
                <a:spcPct val="100499"/>
              </a:lnSpc>
              <a:tabLst>
                <a:tab pos="5593080" algn="l"/>
                <a:tab pos="6443345" algn="l"/>
                <a:tab pos="679132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ш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суд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2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ен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/>
          </a:p>
          <a:p>
            <a:pPr marL="4392295" marR="6350" indent="-635">
              <a:lnSpc>
                <a:spcPts val="2330"/>
              </a:lnSpc>
              <a:tabLst>
                <a:tab pos="5736590" algn="l"/>
                <a:tab pos="6014085" algn="l"/>
                <a:tab pos="6699884" algn="l"/>
                <a:tab pos="7766684" algn="l"/>
                <a:tab pos="8049895" algn="l"/>
                <a:tab pos="922972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хо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ов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оп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од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1200"/>
              </a:lnSpc>
              <a:spcBef>
                <a:spcPts val="24"/>
              </a:spcBef>
            </a:pPr>
            <a:endParaRPr sz="1200" dirty="0"/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1900"/>
              </a:lnSpc>
            </a:pPr>
            <a:endParaRPr sz="1900" dirty="0"/>
          </a:p>
          <a:p>
            <a:pPr marL="12700">
              <a:lnSpc>
                <a:spcPct val="100000"/>
              </a:lnSpc>
              <a:tabLst>
                <a:tab pos="1365885" algn="l"/>
              </a:tabLst>
            </a:pPr>
            <a:r>
              <a:rPr sz="1950" b="1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b="1" spc="-3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195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b="1" spc="-1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b="1" dirty="0">
                <a:solidFill>
                  <a:srgbClr val="523127"/>
                </a:solidFill>
                <a:latin typeface="Tahoma"/>
                <a:cs typeface="Tahoma"/>
              </a:rPr>
              <a:t>	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3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еет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жд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з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ани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: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300"/>
              </a:lnSpc>
              <a:spcBef>
                <a:spcPts val="15"/>
              </a:spcBef>
            </a:pPr>
            <a:endParaRPr sz="2300" dirty="0"/>
          </a:p>
          <a:p>
            <a:pPr marL="384175" indent="-371475">
              <a:lnSpc>
                <a:spcPct val="100000"/>
              </a:lnSpc>
              <a:buClr>
                <a:srgbClr val="523127"/>
              </a:buClr>
              <a:buFont typeface="Tahoma"/>
              <a:buAutoNum type="arabicParenR"/>
              <a:tabLst>
                <a:tab pos="384810" algn="l"/>
              </a:tabLst>
            </a:pP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-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400"/>
              </a:lnSpc>
              <a:spcBef>
                <a:spcPts val="26"/>
              </a:spcBef>
              <a:buClr>
                <a:srgbClr val="523127"/>
              </a:buClr>
              <a:buFont typeface="Tahoma"/>
              <a:buAutoNum type="arabicParenR"/>
            </a:pPr>
            <a:endParaRPr sz="2400" dirty="0"/>
          </a:p>
          <a:p>
            <a:pPr marL="384175" marR="690245" indent="-371475">
              <a:lnSpc>
                <a:spcPts val="2330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ъ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ты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ой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Фе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4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ае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в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;</a:t>
            </a:r>
            <a:endParaRPr sz="1950" dirty="0">
              <a:latin typeface="Tahoma"/>
              <a:cs typeface="Tahoma"/>
            </a:endParaRPr>
          </a:p>
          <a:p>
            <a:pPr>
              <a:lnSpc>
                <a:spcPts val="2200"/>
              </a:lnSpc>
              <a:spcBef>
                <a:spcPts val="28"/>
              </a:spcBef>
              <a:buClr>
                <a:srgbClr val="523127"/>
              </a:buClr>
              <a:buFont typeface="Tahoma"/>
              <a:buAutoNum type="arabicParenR"/>
            </a:pPr>
            <a:endParaRPr sz="2200" dirty="0"/>
          </a:p>
          <a:p>
            <a:pPr marL="384175" marR="153670" indent="-371475">
              <a:lnSpc>
                <a:spcPct val="100499"/>
              </a:lnSpc>
              <a:buClr>
                <a:srgbClr val="523127"/>
              </a:buClr>
              <a:buFont typeface="Tahoma"/>
              <a:buAutoNum type="arabicParenR"/>
              <a:tabLst>
                <a:tab pos="394335" algn="l"/>
              </a:tabLst>
            </a:pP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ипа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ай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ы,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у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га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г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оро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ь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ск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п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л</a:t>
            </a:r>
            <a:r>
              <a:rPr sz="1950" spc="-3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ни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я</a:t>
            </a:r>
            <a:r>
              <a:rPr sz="1950" spc="-2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–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 ме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тн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1950" spc="-1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195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бю</a:t>
            </a:r>
            <a:r>
              <a:rPr sz="1950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1950" spc="-45" dirty="0">
                <a:solidFill>
                  <a:srgbClr val="523127"/>
                </a:solidFill>
                <a:latin typeface="Tahoma"/>
                <a:cs typeface="Tahoma"/>
              </a:rPr>
              <a:t>ж</a:t>
            </a:r>
            <a:r>
              <a:rPr sz="1950" spc="-10" dirty="0">
                <a:solidFill>
                  <a:srgbClr val="523127"/>
                </a:solidFill>
                <a:latin typeface="Tahoma"/>
                <a:cs typeface="Tahoma"/>
              </a:rPr>
              <a:t>еты.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224" y="1600708"/>
            <a:ext cx="3846576" cy="236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325628"/>
            <a:ext cx="874712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0" marR="6350" indent="-2350135">
              <a:lnSpc>
                <a:spcPct val="100000"/>
              </a:lnSpc>
            </a:pP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Ч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</a:t>
            </a:r>
            <a:r>
              <a:rPr sz="2600" b="1" spc="-45" dirty="0">
                <a:solidFill>
                  <a:srgbClr val="523127"/>
                </a:solidFill>
                <a:latin typeface="Tahoma"/>
                <a:cs typeface="Tahoma"/>
              </a:rPr>
              <a:t>ю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дж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10" dirty="0">
                <a:solidFill>
                  <a:srgbClr val="523127"/>
                </a:solidFill>
                <a:latin typeface="Tahoma"/>
                <a:cs typeface="Tahoma"/>
              </a:rPr>
              <a:t>,</a:t>
            </a:r>
            <a:r>
              <a:rPr sz="2600" b="1" spc="10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укту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ра</a:t>
            </a:r>
            <a:r>
              <a:rPr sz="2600" b="1" spc="1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бюдж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ет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н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те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м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ы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 Росс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ий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с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к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о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й</a:t>
            </a:r>
            <a:r>
              <a:rPr sz="2600" b="1" spc="-5" dirty="0">
                <a:solidFill>
                  <a:srgbClr val="523127"/>
                </a:solidFill>
                <a:latin typeface="Tahoma"/>
                <a:cs typeface="Tahoma"/>
              </a:rPr>
              <a:t> 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Ф</a:t>
            </a:r>
            <a:r>
              <a:rPr sz="2600" b="1" spc="-25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д</a:t>
            </a:r>
            <a:r>
              <a:rPr sz="2600" b="1" spc="-50" dirty="0">
                <a:solidFill>
                  <a:srgbClr val="523127"/>
                </a:solidFill>
                <a:latin typeface="Tahoma"/>
                <a:cs typeface="Tahoma"/>
              </a:rPr>
              <a:t>е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р</a:t>
            </a:r>
            <a:r>
              <a:rPr sz="2600" b="1" spc="-15" dirty="0">
                <a:solidFill>
                  <a:srgbClr val="523127"/>
                </a:solidFill>
                <a:latin typeface="Tahoma"/>
                <a:cs typeface="Tahoma"/>
              </a:rPr>
              <a:t>а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ц</a:t>
            </a:r>
            <a:r>
              <a:rPr sz="2600" b="1" spc="-3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r>
              <a:rPr sz="2600" b="1" spc="-20" dirty="0">
                <a:solidFill>
                  <a:srgbClr val="523127"/>
                </a:solidFill>
                <a:latin typeface="Tahoma"/>
                <a:cs typeface="Tahoma"/>
              </a:rPr>
              <a:t>и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1142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-20" dirty="0">
                <a:latin typeface="Tahoma"/>
                <a:cs typeface="Tahoma"/>
              </a:rPr>
              <a:t>С</a:t>
            </a:r>
            <a:r>
              <a:rPr lang="ru-RU" sz="3200" spc="-25" dirty="0">
                <a:latin typeface="Tahoma"/>
                <a:cs typeface="Tahoma"/>
              </a:rPr>
              <a:t>т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25" dirty="0">
                <a:latin typeface="Tahoma"/>
                <a:cs typeface="Tahoma"/>
              </a:rPr>
              <a:t>ук</a:t>
            </a:r>
            <a:r>
              <a:rPr lang="ru-RU" sz="3200" dirty="0">
                <a:latin typeface="Tahoma"/>
                <a:cs typeface="Tahoma"/>
              </a:rPr>
              <a:t>т</a:t>
            </a:r>
            <a:r>
              <a:rPr lang="ru-RU" sz="3200" spc="-25" dirty="0">
                <a:latin typeface="Tahoma"/>
                <a:cs typeface="Tahoma"/>
              </a:rPr>
              <a:t>у</a:t>
            </a:r>
            <a:r>
              <a:rPr lang="ru-RU" sz="3200" spc="-20" dirty="0">
                <a:latin typeface="Tahoma"/>
                <a:cs typeface="Tahoma"/>
              </a:rPr>
              <a:t>ра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ас</a:t>
            </a:r>
            <a:r>
              <a:rPr lang="ru-RU" sz="3200" spc="-30" dirty="0">
                <a:latin typeface="Tahoma"/>
                <a:cs typeface="Tahoma"/>
              </a:rPr>
              <a:t>х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45" dirty="0">
                <a:latin typeface="Tahoma"/>
                <a:cs typeface="Tahoma"/>
              </a:rPr>
              <a:t>д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в</a:t>
            </a:r>
            <a:r>
              <a:rPr lang="ru-RU" sz="3200" spc="2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р</a:t>
            </a:r>
            <a:r>
              <a:rPr lang="ru-RU" sz="3200" spc="-15" dirty="0">
                <a:latin typeface="Tahoma"/>
                <a:cs typeface="Tahoma"/>
              </a:rPr>
              <a:t>а</a:t>
            </a:r>
            <a:r>
              <a:rPr lang="ru-RU" sz="3200" spc="-30" dirty="0">
                <a:latin typeface="Tahoma"/>
                <a:cs typeface="Tahoma"/>
              </a:rPr>
              <a:t>й</a:t>
            </a:r>
            <a:r>
              <a:rPr lang="ru-RU" sz="3200" spc="-15" dirty="0">
                <a:latin typeface="Tahoma"/>
                <a:cs typeface="Tahoma"/>
              </a:rPr>
              <a:t>о</a:t>
            </a:r>
            <a:r>
              <a:rPr lang="ru-RU" sz="3200" spc="-20" dirty="0">
                <a:latin typeface="Tahoma"/>
                <a:cs typeface="Tahoma"/>
              </a:rPr>
              <a:t>нн</a:t>
            </a:r>
            <a:r>
              <a:rPr lang="ru-RU" sz="3200" spc="-15" dirty="0">
                <a:latin typeface="Tahoma"/>
                <a:cs typeface="Tahoma"/>
              </a:rPr>
              <a:t>ого</a:t>
            </a:r>
            <a:r>
              <a:rPr lang="ru-RU" sz="3200" spc="15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б</a:t>
            </a:r>
            <a:r>
              <a:rPr lang="ru-RU" sz="3200" spc="-45" dirty="0">
                <a:latin typeface="Tahoma"/>
                <a:cs typeface="Tahoma"/>
              </a:rPr>
              <a:t>ю</a:t>
            </a:r>
            <a:r>
              <a:rPr lang="ru-RU" sz="3200" spc="-20" dirty="0">
                <a:latin typeface="Tahoma"/>
                <a:cs typeface="Tahoma"/>
              </a:rPr>
              <a:t>дж</a:t>
            </a:r>
            <a:r>
              <a:rPr lang="ru-RU" sz="3200" spc="-25" dirty="0">
                <a:latin typeface="Tahoma"/>
                <a:cs typeface="Tahoma"/>
              </a:rPr>
              <a:t>ет</a:t>
            </a:r>
            <a:r>
              <a:rPr lang="ru-RU" sz="3200" spc="-20" dirty="0">
                <a:latin typeface="Tahoma"/>
                <a:cs typeface="Tahoma"/>
              </a:rPr>
              <a:t>а</a:t>
            </a:r>
            <a:r>
              <a:rPr lang="ru-RU" sz="3200" spc="10" dirty="0">
                <a:latin typeface="Tahoma"/>
                <a:cs typeface="Tahoma"/>
              </a:rPr>
              <a:t> </a:t>
            </a:r>
            <a:r>
              <a:rPr lang="ru-RU" sz="3200" spc="-20" dirty="0">
                <a:latin typeface="Tahoma"/>
                <a:cs typeface="Tahoma"/>
              </a:rPr>
              <a:t>на</a:t>
            </a:r>
            <a:r>
              <a:rPr lang="ru-RU" sz="3200" spc="-15" dirty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плановый период </a:t>
            </a:r>
            <a:r>
              <a:rPr lang="ru-RU" sz="3200" spc="-20" dirty="0" smtClean="0">
                <a:latin typeface="Tahoma"/>
                <a:cs typeface="Tahoma"/>
              </a:rPr>
              <a:t>2</a:t>
            </a:r>
            <a:r>
              <a:rPr lang="ru-RU" sz="3200" spc="-40" dirty="0" smtClean="0">
                <a:latin typeface="Tahoma"/>
                <a:cs typeface="Tahoma"/>
              </a:rPr>
              <a:t>0</a:t>
            </a:r>
            <a:r>
              <a:rPr lang="ru-RU" sz="3200" spc="-20" dirty="0" smtClean="0">
                <a:latin typeface="Tahoma"/>
                <a:cs typeface="Tahoma"/>
              </a:rPr>
              <a:t>21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15" dirty="0" smtClean="0">
                <a:latin typeface="Tahoma"/>
                <a:cs typeface="Tahoma"/>
              </a:rPr>
              <a:t>г</a:t>
            </a:r>
            <a:r>
              <a:rPr lang="ru-RU" sz="3200" spc="-35" dirty="0" smtClean="0">
                <a:latin typeface="Tahoma"/>
                <a:cs typeface="Tahoma"/>
              </a:rPr>
              <a:t>о</a:t>
            </a:r>
            <a:r>
              <a:rPr lang="ru-RU" sz="3200" spc="-20" dirty="0" smtClean="0">
                <a:latin typeface="Tahoma"/>
                <a:cs typeface="Tahoma"/>
              </a:rPr>
              <a:t>да</a:t>
            </a:r>
            <a:r>
              <a:rPr lang="ru-RU" sz="3200" spc="-10" dirty="0" smtClean="0">
                <a:latin typeface="Tahoma"/>
                <a:cs typeface="Tahoma"/>
              </a:rPr>
              <a:t> </a:t>
            </a:r>
            <a:r>
              <a:rPr lang="ru-RU" sz="3200" spc="-20" dirty="0" smtClean="0">
                <a:latin typeface="Tahoma"/>
                <a:cs typeface="Tahoma"/>
              </a:rPr>
              <a:t>(</a:t>
            </a:r>
            <a:r>
              <a:rPr lang="ru-RU" sz="3200" spc="-15" dirty="0" err="1" smtClean="0">
                <a:latin typeface="Tahoma"/>
                <a:cs typeface="Tahoma"/>
              </a:rPr>
              <a:t>млн.руб</a:t>
            </a:r>
            <a:r>
              <a:rPr lang="ru-RU" sz="3200" spc="-15" dirty="0" smtClean="0">
                <a:latin typeface="Tahoma"/>
                <a:cs typeface="Tahoma"/>
              </a:rPr>
              <a:t>.</a:t>
            </a:r>
            <a:r>
              <a:rPr lang="ru-RU" sz="3200" spc="-10" dirty="0" smtClean="0">
                <a:latin typeface="Tahoma"/>
                <a:cs typeface="Tahoma"/>
              </a:rPr>
              <a:t>)</a:t>
            </a:r>
            <a:r>
              <a:rPr lang="ru-RU" sz="5400" dirty="0">
                <a:latin typeface="Tahoma"/>
                <a:cs typeface="Tahoma"/>
              </a:rPr>
              <a:t/>
            </a:r>
            <a:br>
              <a:rPr lang="ru-RU" sz="5400" dirty="0">
                <a:latin typeface="Tahoma"/>
                <a:cs typeface="Tahoma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5437753"/>
              </p:ext>
            </p:extLst>
          </p:nvPr>
        </p:nvGraphicFramePr>
        <p:xfrm>
          <a:off x="241300" y="1797050"/>
          <a:ext cx="9753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9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20" dirty="0" smtClean="0">
                <a:latin typeface="Tahoma"/>
                <a:cs typeface="Tahoma"/>
              </a:rPr>
              <a:t>Расходы бюджета в разрезе муниципальных программ, </a:t>
            </a:r>
            <a:r>
              <a:rPr lang="ru-RU" sz="2000" spc="-20" dirty="0" err="1" smtClean="0">
                <a:latin typeface="Tahoma"/>
                <a:cs typeface="Tahoma"/>
              </a:rPr>
              <a:t>тыс.руб</a:t>
            </a:r>
            <a:r>
              <a:rPr lang="ru-RU" sz="2000" spc="-20" dirty="0" smtClean="0">
                <a:latin typeface="Tahoma"/>
                <a:cs typeface="Tahoma"/>
              </a:rPr>
              <a:t>.</a:t>
            </a:r>
            <a:r>
              <a:rPr lang="ru-RU" sz="2000" dirty="0">
                <a:latin typeface="Tahoma"/>
                <a:cs typeface="Tahoma"/>
              </a:rPr>
              <a:t/>
            </a:r>
            <a:br>
              <a:rPr lang="ru-RU" sz="2000" dirty="0">
                <a:latin typeface="Tahoma"/>
                <a:cs typeface="Tahoma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8570168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01151"/>
              </p:ext>
            </p:extLst>
          </p:nvPr>
        </p:nvGraphicFramePr>
        <p:xfrm>
          <a:off x="165100" y="215518"/>
          <a:ext cx="10363201" cy="7144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3940"/>
                <a:gridCol w="1181718"/>
                <a:gridCol w="1041943"/>
                <a:gridCol w="1235600"/>
              </a:tblGrid>
              <a:tr h="39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муниципальной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  <a:tr h="362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"Противодействие экстремизму и профилактика терроризма на территории Колпнянского района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2018-2020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муниципальной службы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на </a:t>
                      </a:r>
                      <a:r>
                        <a:rPr lang="ru-RU" sz="1200" dirty="0" smtClean="0">
                          <a:effectLst/>
                        </a:rPr>
                        <a:t>2018-2020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годы</a:t>
                      </a:r>
                      <a:r>
                        <a:rPr lang="ru-RU" sz="1200" dirty="0">
                          <a:effectLst/>
                        </a:rPr>
                        <a:t>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23 750,0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23 750,0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правонарушений и противодействие преступности на территории Колпнянского района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2018-2020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65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"Профилактика наркомании, алкоголизма и </a:t>
                      </a:r>
                      <a:r>
                        <a:rPr lang="ru-RU" sz="1200" dirty="0" err="1">
                          <a:effectLst/>
                        </a:rPr>
                        <a:t>табакокурения</a:t>
                      </a:r>
                      <a:r>
                        <a:rPr lang="ru-RU" sz="1200" dirty="0">
                          <a:effectLst/>
                        </a:rPr>
                        <a:t> на </a:t>
                      </a:r>
                      <a:r>
                        <a:rPr lang="ru-RU" sz="1200" dirty="0" smtClean="0">
                          <a:effectLst/>
                        </a:rPr>
                        <a:t>2019-2021 </a:t>
                      </a:r>
                      <a:r>
                        <a:rPr lang="ru-RU" sz="1200" dirty="0">
                          <a:effectLst/>
                        </a:rPr>
                        <a:t>годы в муниципальном образовании Колпнянский район Орловской области"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«Защита населения и территории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от чрезвычайных ситуаций, обеспечение пожарной безопасности и безопасности людей на водных объектах Колпнянского района Орловской области на 2019-2021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 противодействии коррупции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2018-2020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«Формирование законопослушного поведения участников дорожного движения на территории муниципального образования Колпнянский район на 2019-2021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дорожного хозяйства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20182020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787,0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13 787,0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"Поддержка и развитие малого предпринимательства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Орловской области на </a:t>
                      </a:r>
                      <a:r>
                        <a:rPr lang="ru-RU" sz="1200" dirty="0" smtClean="0">
                          <a:effectLst/>
                        </a:rPr>
                        <a:t>2018-2020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"Обеспечение жильем молодых семей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2019-2021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"Устойчивое развитие сельских территорий Колпнянского района на 2014-2017 годы и на период до 2020 года"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1 430,0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689,0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7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«Содействие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занятости населения  и улучшение условий охраны труда в </a:t>
                      </a:r>
                      <a:r>
                        <a:rPr lang="ru-RU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Колпнянском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районе на 2018-2020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"Создание условий для эффективного и ответственного управления муниципальными финансами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2018-2020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3 655,8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3 655,8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705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"Развитие системы образования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2019-2021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152 387,7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80 307,7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98 554,0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</a:t>
                      </a:r>
                      <a:r>
                        <a:rPr lang="ru-RU" sz="1200" dirty="0" smtClean="0">
                          <a:effectLst/>
                        </a:rPr>
                        <a:t>Устройство</a:t>
                      </a:r>
                      <a:r>
                        <a:rPr lang="ru-RU" sz="1200" baseline="0" dirty="0" smtClean="0">
                          <a:effectLst/>
                        </a:rPr>
                        <a:t> контейнерных площадок на территории Колпнянского района Орловской области на период 2019-2021 годы</a:t>
                      </a:r>
                      <a:r>
                        <a:rPr lang="ru-RU" sz="1200" dirty="0" smtClean="0">
                          <a:effectLst/>
                        </a:rPr>
                        <a:t>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92,4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391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"Энергосбережение и повышение энергетической эффективности в </a:t>
                      </a:r>
                      <a:r>
                        <a:rPr lang="ru-RU" sz="1200" dirty="0" err="1">
                          <a:effectLst/>
                        </a:rPr>
                        <a:t>Колпнянском</a:t>
                      </a:r>
                      <a:r>
                        <a:rPr lang="ru-RU" sz="1200" dirty="0">
                          <a:effectLst/>
                        </a:rPr>
                        <a:t> районе на </a:t>
                      </a:r>
                      <a:r>
                        <a:rPr lang="ru-RU" sz="1200" dirty="0" smtClean="0">
                          <a:effectLst/>
                        </a:rPr>
                        <a:t>2018-2020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260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Муниципальная программа "Культура Колпнянского района на </a:t>
                      </a:r>
                      <a:r>
                        <a:rPr lang="ru-RU" sz="1200" dirty="0" smtClean="0">
                          <a:effectLst/>
                        </a:rPr>
                        <a:t>2019-2021 </a:t>
                      </a:r>
                      <a:r>
                        <a:rPr lang="ru-RU" sz="1200" dirty="0">
                          <a:effectLst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691,0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11 347,2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11 347,2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 anchor="ctr"/>
                </a:tc>
              </a:tr>
              <a:tr h="53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211 597,5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134 348,3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110 005,6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022" marR="3502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273051"/>
            <a:ext cx="100584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ahoma"/>
                <a:cs typeface="Tahoma"/>
              </a:rPr>
              <a:t/>
            </a:r>
            <a:br>
              <a:rPr lang="ru-RU" sz="3200" dirty="0">
                <a:latin typeface="Tahoma"/>
                <a:cs typeface="Tahoma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4852586"/>
              </p:ext>
            </p:extLst>
          </p:nvPr>
        </p:nvGraphicFramePr>
        <p:xfrm>
          <a:off x="2984500" y="29400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7425" y="80645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12648" y="228600"/>
            <a:ext cx="9458452" cy="1035050"/>
          </a:xfrm>
          <a:prstGeom prst="rect">
            <a:avLst/>
          </a:prstGeom>
          <a:effectLst/>
        </p:spPr>
        <p:txBody>
          <a:bodyPr vert="horz" lIns="104278" tIns="52139" rIns="104278" bIns="52139" rtlCol="0" anchor="t" anchorCtr="0">
            <a:normAutofit fontScale="75000" lnSpcReduction="20000"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4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00" y="2070090"/>
            <a:ext cx="967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Управление финансов и экономики администрации Колпнянского района Орловской области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303410, Орловская область, Колпнянский район, п. Колпна, ул. Торговая, д.25.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Начальник управления финансов и экономики Тарасова О.Н. </a:t>
            </a:r>
            <a:r>
              <a:rPr lang="ru-RU" sz="2400" b="1" dirty="0"/>
              <a:t>тел.8(48674) 2-15-33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b="1" dirty="0"/>
              <a:t>Адрес электронной почты: </a:t>
            </a:r>
            <a:r>
              <a:rPr lang="en-US" sz="2400" b="1" dirty="0" err="1"/>
              <a:t>finkolpna</a:t>
            </a:r>
            <a:r>
              <a:rPr lang="ru-RU" sz="2400" b="1" dirty="0"/>
              <a:t>@</a:t>
            </a:r>
            <a:r>
              <a:rPr lang="en-US" sz="2400" b="1" dirty="0"/>
              <a:t>mail</a:t>
            </a:r>
            <a:r>
              <a:rPr lang="ru-RU" sz="2400" b="1" dirty="0"/>
              <a:t>.</a:t>
            </a:r>
            <a:r>
              <a:rPr lang="en-US" sz="2400" b="1" dirty="0" err="1"/>
              <a:t>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4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397250"/>
            <a:ext cx="9448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9757"/>
            <a:ext cx="3072384" cy="25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4016" y="619251"/>
            <a:ext cx="6461759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0431" y="988910"/>
            <a:ext cx="283464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Бюджетная система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9186" y="1450746"/>
            <a:ext cx="30372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dirty="0">
                <a:latin typeface="Arial"/>
                <a:cs typeface="Arial"/>
              </a:rPr>
              <a:t>Колпнянского района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336" y="3435603"/>
            <a:ext cx="2499360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409" y="3702202"/>
            <a:ext cx="1868805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00"/>
              </a:lnSpc>
            </a:pPr>
            <a:r>
              <a:rPr sz="1700" b="1" spc="10" dirty="0">
                <a:latin typeface="Arial"/>
                <a:cs typeface="Arial"/>
              </a:rPr>
              <a:t>бюджет </a:t>
            </a:r>
            <a:r>
              <a:rPr sz="1700" b="1" spc="5" dirty="0">
                <a:latin typeface="Arial"/>
                <a:cs typeface="Arial"/>
              </a:rPr>
              <a:t>Колпнянского муниципального района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10143" y="3371596"/>
            <a:ext cx="2511552" cy="1618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54618" y="3780475"/>
            <a:ext cx="126555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00" b="1" spc="10" dirty="0">
                <a:latin typeface="Arial"/>
                <a:cs typeface="Arial"/>
              </a:rPr>
              <a:t>Бюджеты</a:t>
            </a:r>
            <a:r>
              <a:rPr sz="1700" b="1" spc="5" dirty="0">
                <a:latin typeface="Arial"/>
                <a:cs typeface="Arial"/>
              </a:rPr>
              <a:t> 9 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5" dirty="0">
                <a:latin typeface="Arial"/>
                <a:cs typeface="Arial"/>
              </a:rPr>
              <a:t>ских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</a:t>
            </a:r>
            <a:r>
              <a:rPr sz="1700" b="1" spc="5" dirty="0">
                <a:latin typeface="Arial"/>
                <a:cs typeface="Arial"/>
              </a:rPr>
              <a:t>осе</a:t>
            </a:r>
            <a:r>
              <a:rPr sz="1700" b="1" spc="15" dirty="0">
                <a:latin typeface="Arial"/>
                <a:cs typeface="Arial"/>
              </a:rPr>
              <a:t>л</a:t>
            </a:r>
            <a:r>
              <a:rPr sz="1700" b="1" spc="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н</a:t>
            </a:r>
            <a:r>
              <a:rPr sz="1700" b="1" dirty="0">
                <a:latin typeface="Arial"/>
                <a:cs typeface="Arial"/>
              </a:rPr>
              <a:t>и</a:t>
            </a:r>
            <a:r>
              <a:rPr sz="1700" b="1" spc="10" dirty="0">
                <a:latin typeface="Arial"/>
                <a:cs typeface="Arial"/>
              </a:rPr>
              <a:t>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3232" y="3362452"/>
            <a:ext cx="2243327" cy="1609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74488" y="3634232"/>
            <a:ext cx="1187450" cy="10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10" dirty="0">
                <a:latin typeface="Arial"/>
                <a:cs typeface="Arial"/>
              </a:rPr>
              <a:t>Бюджет</a:t>
            </a:r>
            <a:r>
              <a:rPr sz="1700" b="1" spc="5" dirty="0">
                <a:latin typeface="Arial"/>
                <a:cs typeface="Arial"/>
              </a:rPr>
              <a:t> п.</a:t>
            </a:r>
            <a:endParaRPr sz="1700">
              <a:latin typeface="Arial"/>
              <a:cs typeface="Arial"/>
            </a:endParaRPr>
          </a:p>
          <a:p>
            <a:pPr marL="12065" marR="6350" indent="-635" algn="ctr">
              <a:lnSpc>
                <a:spcPct val="101600"/>
              </a:lnSpc>
            </a:pPr>
            <a:r>
              <a:rPr sz="1700" b="1" spc="5" dirty="0">
                <a:latin typeface="Arial"/>
                <a:cs typeface="Arial"/>
              </a:rPr>
              <a:t>Колпна городское поселение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872" y="5020564"/>
            <a:ext cx="10101072" cy="1194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941315"/>
            <a:ext cx="10019030" cy="1155700"/>
          </a:xfrm>
          <a:custGeom>
            <a:avLst/>
            <a:gdLst/>
            <a:ahLst/>
            <a:cxnLst/>
            <a:rect l="l" t="t" r="r" b="b"/>
            <a:pathLst>
              <a:path w="10019030" h="1155700">
                <a:moveTo>
                  <a:pt x="10018776" y="0"/>
                </a:moveTo>
                <a:lnTo>
                  <a:pt x="10018437" y="47524"/>
                </a:lnTo>
                <a:lnTo>
                  <a:pt x="10017437" y="93985"/>
                </a:lnTo>
                <a:lnTo>
                  <a:pt x="10015803" y="139234"/>
                </a:lnTo>
                <a:lnTo>
                  <a:pt x="10013557" y="183123"/>
                </a:lnTo>
                <a:lnTo>
                  <a:pt x="10010727" y="225504"/>
                </a:lnTo>
                <a:lnTo>
                  <a:pt x="10007336" y="266227"/>
                </a:lnTo>
                <a:lnTo>
                  <a:pt x="10003411" y="305144"/>
                </a:lnTo>
                <a:lnTo>
                  <a:pt x="9994056" y="376967"/>
                </a:lnTo>
                <a:lnTo>
                  <a:pt x="9982863" y="439782"/>
                </a:lnTo>
                <a:lnTo>
                  <a:pt x="9970033" y="492402"/>
                </a:lnTo>
                <a:lnTo>
                  <a:pt x="9955768" y="533638"/>
                </a:lnTo>
                <a:lnTo>
                  <a:pt x="9932118" y="571545"/>
                </a:lnTo>
                <a:lnTo>
                  <a:pt x="9915144" y="579119"/>
                </a:lnTo>
                <a:lnTo>
                  <a:pt x="5178552" y="579119"/>
                </a:lnTo>
                <a:lnTo>
                  <a:pt x="5169960" y="581037"/>
                </a:lnTo>
                <a:lnTo>
                  <a:pt x="5137927" y="624554"/>
                </a:lnTo>
                <a:lnTo>
                  <a:pt x="5123662" y="665706"/>
                </a:lnTo>
                <a:lnTo>
                  <a:pt x="5110832" y="718179"/>
                </a:lnTo>
                <a:lnTo>
                  <a:pt x="5099639" y="780765"/>
                </a:lnTo>
                <a:lnTo>
                  <a:pt x="5090284" y="852258"/>
                </a:lnTo>
                <a:lnTo>
                  <a:pt x="5086359" y="890966"/>
                </a:lnTo>
                <a:lnTo>
                  <a:pt x="5082968" y="931449"/>
                </a:lnTo>
                <a:lnTo>
                  <a:pt x="5080138" y="973555"/>
                </a:lnTo>
                <a:lnTo>
                  <a:pt x="5077892" y="1017133"/>
                </a:lnTo>
                <a:lnTo>
                  <a:pt x="5076258" y="1062032"/>
                </a:lnTo>
                <a:lnTo>
                  <a:pt x="5075258" y="1108102"/>
                </a:lnTo>
                <a:lnTo>
                  <a:pt x="5074920" y="1155191"/>
                </a:lnTo>
                <a:lnTo>
                  <a:pt x="5074581" y="1108102"/>
                </a:lnTo>
                <a:lnTo>
                  <a:pt x="5073581" y="1062032"/>
                </a:lnTo>
                <a:lnTo>
                  <a:pt x="5071947" y="1017133"/>
                </a:lnTo>
                <a:lnTo>
                  <a:pt x="5069701" y="973555"/>
                </a:lnTo>
                <a:lnTo>
                  <a:pt x="5066871" y="931449"/>
                </a:lnTo>
                <a:lnTo>
                  <a:pt x="5063480" y="890966"/>
                </a:lnTo>
                <a:lnTo>
                  <a:pt x="5059555" y="852258"/>
                </a:lnTo>
                <a:lnTo>
                  <a:pt x="5050200" y="780765"/>
                </a:lnTo>
                <a:lnTo>
                  <a:pt x="5039007" y="718179"/>
                </a:lnTo>
                <a:lnTo>
                  <a:pt x="5026177" y="665706"/>
                </a:lnTo>
                <a:lnTo>
                  <a:pt x="5011912" y="624554"/>
                </a:lnTo>
                <a:lnTo>
                  <a:pt x="4988262" y="586691"/>
                </a:lnTo>
                <a:lnTo>
                  <a:pt x="4971288" y="579119"/>
                </a:lnTo>
                <a:lnTo>
                  <a:pt x="103631" y="579119"/>
                </a:lnTo>
                <a:lnTo>
                  <a:pt x="95040" y="577201"/>
                </a:lnTo>
                <a:lnTo>
                  <a:pt x="63007" y="533638"/>
                </a:lnTo>
                <a:lnTo>
                  <a:pt x="48742" y="492402"/>
                </a:lnTo>
                <a:lnTo>
                  <a:pt x="35912" y="439782"/>
                </a:lnTo>
                <a:lnTo>
                  <a:pt x="24719" y="376967"/>
                </a:lnTo>
                <a:lnTo>
                  <a:pt x="15364" y="305144"/>
                </a:lnTo>
                <a:lnTo>
                  <a:pt x="11439" y="266227"/>
                </a:lnTo>
                <a:lnTo>
                  <a:pt x="8048" y="225504"/>
                </a:lnTo>
                <a:lnTo>
                  <a:pt x="5218" y="183123"/>
                </a:lnTo>
                <a:lnTo>
                  <a:pt x="2972" y="139234"/>
                </a:lnTo>
                <a:lnTo>
                  <a:pt x="1338" y="93985"/>
                </a:lnTo>
                <a:lnTo>
                  <a:pt x="338" y="47524"/>
                </a:lnTo>
                <a:lnTo>
                  <a:pt x="0" y="0"/>
                </a:lnTo>
              </a:path>
            </a:pathLst>
          </a:custGeom>
          <a:ln w="82296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1176528" y="1591056"/>
                </a:moveTo>
                <a:lnTo>
                  <a:pt x="588264" y="1591056"/>
                </a:lnTo>
                <a:lnTo>
                  <a:pt x="883919" y="1865376"/>
                </a:lnTo>
                <a:lnTo>
                  <a:pt x="1176528" y="1591056"/>
                </a:lnTo>
                <a:close/>
              </a:path>
              <a:path w="1176654" h="1865629">
                <a:moveTo>
                  <a:pt x="515112" y="0"/>
                </a:moveTo>
                <a:lnTo>
                  <a:pt x="0" y="0"/>
                </a:lnTo>
                <a:lnTo>
                  <a:pt x="0" y="271272"/>
                </a:lnTo>
                <a:lnTo>
                  <a:pt x="515112" y="271272"/>
                </a:lnTo>
                <a:lnTo>
                  <a:pt x="533207" y="271949"/>
                </a:lnTo>
                <a:lnTo>
                  <a:pt x="584752" y="281683"/>
                </a:lnTo>
                <a:lnTo>
                  <a:pt x="631030" y="301870"/>
                </a:lnTo>
                <a:lnTo>
                  <a:pt x="670560" y="331089"/>
                </a:lnTo>
                <a:lnTo>
                  <a:pt x="701859" y="367919"/>
                </a:lnTo>
                <a:lnTo>
                  <a:pt x="723448" y="410943"/>
                </a:lnTo>
                <a:lnTo>
                  <a:pt x="733845" y="458740"/>
                </a:lnTo>
                <a:lnTo>
                  <a:pt x="734568" y="475488"/>
                </a:lnTo>
                <a:lnTo>
                  <a:pt x="734568" y="1591056"/>
                </a:lnTo>
                <a:lnTo>
                  <a:pt x="1030224" y="1591056"/>
                </a:lnTo>
                <a:lnTo>
                  <a:pt x="1030224" y="475488"/>
                </a:lnTo>
                <a:lnTo>
                  <a:pt x="1028509" y="436555"/>
                </a:lnTo>
                <a:lnTo>
                  <a:pt x="1023454" y="398477"/>
                </a:lnTo>
                <a:lnTo>
                  <a:pt x="1003864" y="325380"/>
                </a:lnTo>
                <a:lnTo>
                  <a:pt x="972534" y="257184"/>
                </a:lnTo>
                <a:lnTo>
                  <a:pt x="930542" y="194876"/>
                </a:lnTo>
                <a:lnTo>
                  <a:pt x="878967" y="139446"/>
                </a:lnTo>
                <a:lnTo>
                  <a:pt x="849922" y="114617"/>
                </a:lnTo>
                <a:lnTo>
                  <a:pt x="818887" y="91878"/>
                </a:lnTo>
                <a:lnTo>
                  <a:pt x="785996" y="71352"/>
                </a:lnTo>
                <a:lnTo>
                  <a:pt x="751383" y="53163"/>
                </a:lnTo>
                <a:lnTo>
                  <a:pt x="715184" y="37433"/>
                </a:lnTo>
                <a:lnTo>
                  <a:pt x="677533" y="24286"/>
                </a:lnTo>
                <a:lnTo>
                  <a:pt x="638566" y="13846"/>
                </a:lnTo>
                <a:lnTo>
                  <a:pt x="598416" y="6236"/>
                </a:lnTo>
                <a:lnTo>
                  <a:pt x="557220" y="1579"/>
                </a:lnTo>
                <a:lnTo>
                  <a:pt x="515112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9576" y="1524508"/>
            <a:ext cx="1176655" cy="1865630"/>
          </a:xfrm>
          <a:custGeom>
            <a:avLst/>
            <a:gdLst/>
            <a:ahLst/>
            <a:cxnLst/>
            <a:rect l="l" t="t" r="r" b="b"/>
            <a:pathLst>
              <a:path w="1176654" h="1865629">
                <a:moveTo>
                  <a:pt x="0" y="0"/>
                </a:moveTo>
                <a:lnTo>
                  <a:pt x="515112" y="0"/>
                </a:lnTo>
                <a:lnTo>
                  <a:pt x="557220" y="1579"/>
                </a:lnTo>
                <a:lnTo>
                  <a:pt x="598416" y="6236"/>
                </a:lnTo>
                <a:lnTo>
                  <a:pt x="638566" y="13846"/>
                </a:lnTo>
                <a:lnTo>
                  <a:pt x="677533" y="24286"/>
                </a:lnTo>
                <a:lnTo>
                  <a:pt x="715184" y="37433"/>
                </a:lnTo>
                <a:lnTo>
                  <a:pt x="751383" y="53163"/>
                </a:lnTo>
                <a:lnTo>
                  <a:pt x="785996" y="71352"/>
                </a:lnTo>
                <a:lnTo>
                  <a:pt x="818887" y="91878"/>
                </a:lnTo>
                <a:lnTo>
                  <a:pt x="849922" y="114617"/>
                </a:lnTo>
                <a:lnTo>
                  <a:pt x="878967" y="139446"/>
                </a:lnTo>
                <a:lnTo>
                  <a:pt x="930542" y="194876"/>
                </a:lnTo>
                <a:lnTo>
                  <a:pt x="972534" y="257184"/>
                </a:lnTo>
                <a:lnTo>
                  <a:pt x="1003864" y="325380"/>
                </a:lnTo>
                <a:lnTo>
                  <a:pt x="1023454" y="398477"/>
                </a:lnTo>
                <a:lnTo>
                  <a:pt x="1028509" y="436555"/>
                </a:lnTo>
                <a:lnTo>
                  <a:pt x="1030224" y="475488"/>
                </a:lnTo>
                <a:lnTo>
                  <a:pt x="1030224" y="1591056"/>
                </a:lnTo>
                <a:lnTo>
                  <a:pt x="1176528" y="1591056"/>
                </a:lnTo>
                <a:lnTo>
                  <a:pt x="883919" y="1865376"/>
                </a:lnTo>
                <a:lnTo>
                  <a:pt x="588264" y="1591056"/>
                </a:lnTo>
                <a:lnTo>
                  <a:pt x="734568" y="1591056"/>
                </a:lnTo>
                <a:lnTo>
                  <a:pt x="734568" y="475488"/>
                </a:lnTo>
                <a:lnTo>
                  <a:pt x="728231" y="426415"/>
                </a:lnTo>
                <a:lnTo>
                  <a:pt x="710208" y="381643"/>
                </a:lnTo>
                <a:lnTo>
                  <a:pt x="681980" y="342590"/>
                </a:lnTo>
                <a:lnTo>
                  <a:pt x="645029" y="310676"/>
                </a:lnTo>
                <a:lnTo>
                  <a:pt x="600837" y="287321"/>
                </a:lnTo>
                <a:lnTo>
                  <a:pt x="550883" y="273945"/>
                </a:lnTo>
                <a:lnTo>
                  <a:pt x="515112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591311" y="1594104"/>
                </a:move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close/>
              </a:path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2704" y="458762"/>
                </a:lnTo>
                <a:lnTo>
                  <a:pt x="453396" y="411260"/>
                </a:lnTo>
                <a:lnTo>
                  <a:pt x="475526" y="368778"/>
                </a:lnTo>
                <a:lnTo>
                  <a:pt x="507492" y="332613"/>
                </a:lnTo>
                <a:lnTo>
                  <a:pt x="547686" y="304059"/>
                </a:lnTo>
                <a:lnTo>
                  <a:pt x="594506" y="284414"/>
                </a:lnTo>
                <a:lnTo>
                  <a:pt x="646345" y="274974"/>
                </a:lnTo>
                <a:lnTo>
                  <a:pt x="664463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4544" y="1600708"/>
            <a:ext cx="1179830" cy="1865630"/>
          </a:xfrm>
          <a:custGeom>
            <a:avLst/>
            <a:gdLst/>
            <a:ahLst/>
            <a:cxnLst/>
            <a:rect l="l" t="t" r="r" b="b"/>
            <a:pathLst>
              <a:path w="1179830" h="1865629">
                <a:moveTo>
                  <a:pt x="1179576" y="0"/>
                </a:moveTo>
                <a:lnTo>
                  <a:pt x="664463" y="0"/>
                </a:lnTo>
                <a:lnTo>
                  <a:pt x="621942" y="1579"/>
                </a:lnTo>
                <a:lnTo>
                  <a:pt x="580418" y="6236"/>
                </a:lnTo>
                <a:lnTo>
                  <a:pt x="540018" y="13846"/>
                </a:lnTo>
                <a:lnTo>
                  <a:pt x="500871" y="24286"/>
                </a:lnTo>
                <a:lnTo>
                  <a:pt x="463105" y="37433"/>
                </a:lnTo>
                <a:lnTo>
                  <a:pt x="426848" y="53163"/>
                </a:lnTo>
                <a:lnTo>
                  <a:pt x="392227" y="71352"/>
                </a:lnTo>
                <a:lnTo>
                  <a:pt x="359371" y="91878"/>
                </a:lnTo>
                <a:lnTo>
                  <a:pt x="328408" y="114617"/>
                </a:lnTo>
                <a:lnTo>
                  <a:pt x="299466" y="139446"/>
                </a:lnTo>
                <a:lnTo>
                  <a:pt x="248155" y="194876"/>
                </a:lnTo>
                <a:lnTo>
                  <a:pt x="206465" y="257184"/>
                </a:lnTo>
                <a:lnTo>
                  <a:pt x="175418" y="325380"/>
                </a:lnTo>
                <a:lnTo>
                  <a:pt x="156039" y="398477"/>
                </a:lnTo>
                <a:lnTo>
                  <a:pt x="151045" y="436555"/>
                </a:lnTo>
                <a:lnTo>
                  <a:pt x="149351" y="475488"/>
                </a:lnTo>
                <a:lnTo>
                  <a:pt x="149351" y="1594104"/>
                </a:lnTo>
                <a:lnTo>
                  <a:pt x="0" y="1594104"/>
                </a:lnTo>
                <a:lnTo>
                  <a:pt x="295656" y="1865376"/>
                </a:lnTo>
                <a:lnTo>
                  <a:pt x="591311" y="1594104"/>
                </a:lnTo>
                <a:lnTo>
                  <a:pt x="441959" y="1594104"/>
                </a:lnTo>
                <a:lnTo>
                  <a:pt x="441959" y="475488"/>
                </a:lnTo>
                <a:lnTo>
                  <a:pt x="448481" y="426600"/>
                </a:lnTo>
                <a:lnTo>
                  <a:pt x="466977" y="382301"/>
                </a:lnTo>
                <a:lnTo>
                  <a:pt x="495843" y="343886"/>
                </a:lnTo>
                <a:lnTo>
                  <a:pt x="533473" y="312651"/>
                </a:lnTo>
                <a:lnTo>
                  <a:pt x="578262" y="289893"/>
                </a:lnTo>
                <a:lnTo>
                  <a:pt x="628607" y="276907"/>
                </a:lnTo>
                <a:lnTo>
                  <a:pt x="690089" y="274320"/>
                </a:lnTo>
                <a:lnTo>
                  <a:pt x="715755" y="274320"/>
                </a:lnTo>
                <a:lnTo>
                  <a:pt x="741458" y="274320"/>
                </a:lnTo>
                <a:lnTo>
                  <a:pt x="767193" y="274320"/>
                </a:lnTo>
                <a:lnTo>
                  <a:pt x="792956" y="274320"/>
                </a:lnTo>
                <a:lnTo>
                  <a:pt x="818741" y="274320"/>
                </a:lnTo>
                <a:lnTo>
                  <a:pt x="844545" y="274320"/>
                </a:lnTo>
                <a:lnTo>
                  <a:pt x="870362" y="274320"/>
                </a:lnTo>
                <a:lnTo>
                  <a:pt x="896188" y="274320"/>
                </a:lnTo>
                <a:lnTo>
                  <a:pt x="922019" y="274320"/>
                </a:lnTo>
                <a:lnTo>
                  <a:pt x="947851" y="274320"/>
                </a:lnTo>
                <a:lnTo>
                  <a:pt x="973677" y="274320"/>
                </a:lnTo>
                <a:lnTo>
                  <a:pt x="999494" y="274320"/>
                </a:lnTo>
                <a:lnTo>
                  <a:pt x="1025298" y="274320"/>
                </a:lnTo>
                <a:lnTo>
                  <a:pt x="1051083" y="274320"/>
                </a:lnTo>
                <a:lnTo>
                  <a:pt x="1076846" y="274320"/>
                </a:lnTo>
                <a:lnTo>
                  <a:pt x="1102581" y="274320"/>
                </a:lnTo>
                <a:lnTo>
                  <a:pt x="1128284" y="274320"/>
                </a:lnTo>
                <a:lnTo>
                  <a:pt x="1153950" y="274320"/>
                </a:lnTo>
                <a:lnTo>
                  <a:pt x="1179576" y="274320"/>
                </a:lnTo>
                <a:lnTo>
                  <a:pt x="1179576" y="0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  <a:path w="563879" h="1320164">
                <a:moveTo>
                  <a:pt x="423671" y="0"/>
                </a:moveTo>
                <a:lnTo>
                  <a:pt x="140207" y="0"/>
                </a:lnTo>
                <a:lnTo>
                  <a:pt x="140207" y="1060703"/>
                </a:lnTo>
                <a:lnTo>
                  <a:pt x="423671" y="1060703"/>
                </a:lnTo>
                <a:lnTo>
                  <a:pt x="423671" y="0"/>
                </a:lnTo>
                <a:close/>
              </a:path>
            </a:pathLst>
          </a:custGeom>
          <a:solidFill>
            <a:srgbClr val="BEE0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8384" y="1990851"/>
            <a:ext cx="563880" cy="1320165"/>
          </a:xfrm>
          <a:custGeom>
            <a:avLst/>
            <a:gdLst/>
            <a:ahLst/>
            <a:cxnLst/>
            <a:rect l="l" t="t" r="r" b="b"/>
            <a:pathLst>
              <a:path w="563879" h="1320164">
                <a:moveTo>
                  <a:pt x="563879" y="1060703"/>
                </a:moveTo>
                <a:lnTo>
                  <a:pt x="423671" y="1060703"/>
                </a:lnTo>
                <a:lnTo>
                  <a:pt x="423671" y="0"/>
                </a:lnTo>
                <a:lnTo>
                  <a:pt x="140207" y="0"/>
                </a:lnTo>
                <a:lnTo>
                  <a:pt x="140207" y="1060703"/>
                </a:lnTo>
                <a:lnTo>
                  <a:pt x="0" y="1060703"/>
                </a:lnTo>
                <a:lnTo>
                  <a:pt x="283463" y="1319783"/>
                </a:lnTo>
                <a:lnTo>
                  <a:pt x="563879" y="1060703"/>
                </a:lnTo>
                <a:close/>
              </a:path>
            </a:pathLst>
          </a:custGeom>
          <a:ln w="27432">
            <a:solidFill>
              <a:srgbClr val="3791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3411" y="6302755"/>
            <a:ext cx="959891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консолидированный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 err="1">
                <a:solidFill>
                  <a:srgbClr val="001F5F"/>
                </a:solidFill>
                <a:latin typeface="Arial"/>
                <a:cs typeface="Arial"/>
              </a:rPr>
              <a:t>бюджет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Колп</a:t>
            </a:r>
            <a:r>
              <a:rPr lang="ru-RU" sz="2600" b="1" spc="-15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янского</a:t>
            </a:r>
            <a:r>
              <a:rPr sz="2600" b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района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76662" y="5537244"/>
          <a:ext cx="106992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92"/>
              </a:tblGrid>
              <a:tr h="152355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039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774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93159"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H="1">
            <a:off x="5373326" y="6826250"/>
            <a:ext cx="548937" cy="402314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r>
              <a:rPr lang="ru-RU" sz="300" dirty="0" smtClean="0">
                <a:latin typeface="Arial"/>
                <a:cs typeface="Arial"/>
              </a:rPr>
              <a:t>3</a:t>
            </a:r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" y="4892547"/>
            <a:ext cx="210616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152" y="4817481"/>
            <a:ext cx="7616020" cy="981807"/>
          </a:xfrm>
          <a:prstGeom prst="rect">
            <a:avLst/>
          </a:prstGeom>
        </p:spPr>
        <p:txBody>
          <a:bodyPr vert="horz" wrap="square" lIns="0" tIns="179832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spc="-20" dirty="0" err="1" smtClean="0">
                <a:solidFill>
                  <a:srgbClr val="333399"/>
                </a:solidFill>
                <a:latin typeface="Bookman Old Style"/>
                <a:cs typeface="Bookman Old Style"/>
              </a:rPr>
              <a:t>роек</a:t>
            </a:r>
            <a:endParaRPr b="1" spc="-20" dirty="0">
              <a:solidFill>
                <a:srgbClr val="333399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" y="1039875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8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073403"/>
            <a:ext cx="9936480" cy="0"/>
          </a:xfrm>
          <a:custGeom>
            <a:avLst/>
            <a:gdLst/>
            <a:ahLst/>
            <a:cxnLst/>
            <a:rect l="l" t="t" r="r" b="b"/>
            <a:pathLst>
              <a:path w="9936480">
                <a:moveTo>
                  <a:pt x="0" y="0"/>
                </a:moveTo>
                <a:lnTo>
                  <a:pt x="9936480" y="0"/>
                </a:lnTo>
              </a:path>
            </a:pathLst>
          </a:custGeom>
          <a:ln w="19557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502920"/>
                </a:move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5736" y="4231132"/>
            <a:ext cx="8839200" cy="502920"/>
          </a:xfrm>
          <a:custGeom>
            <a:avLst/>
            <a:gdLst/>
            <a:ahLst/>
            <a:cxnLst/>
            <a:rect l="l" t="t" r="r" b="b"/>
            <a:pathLst>
              <a:path w="8839200" h="502920">
                <a:moveTo>
                  <a:pt x="0" y="0"/>
                </a:moveTo>
                <a:lnTo>
                  <a:pt x="0" y="502920"/>
                </a:lnTo>
                <a:lnTo>
                  <a:pt x="8839200" y="502920"/>
                </a:lnTo>
                <a:lnTo>
                  <a:pt x="88392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7539" y="4272788"/>
            <a:ext cx="688911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Соста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ле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ни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роекта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333399"/>
                </a:solidFill>
                <a:latin typeface="Arial"/>
                <a:cs typeface="Arial"/>
              </a:rPr>
              <a:t>нн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26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333399"/>
                </a:solidFill>
                <a:latin typeface="Arial"/>
                <a:cs typeface="Arial"/>
              </a:rPr>
              <a:t>джета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6216" y="1369060"/>
            <a:ext cx="1518285" cy="2719070"/>
          </a:xfrm>
          <a:custGeom>
            <a:avLst/>
            <a:gdLst/>
            <a:ahLst/>
            <a:cxnLst/>
            <a:rect l="l" t="t" r="r" b="b"/>
            <a:pathLst>
              <a:path w="1518285" h="2719070">
                <a:moveTo>
                  <a:pt x="1517904" y="2264664"/>
                </a:moveTo>
                <a:lnTo>
                  <a:pt x="505968" y="2264664"/>
                </a:lnTo>
                <a:lnTo>
                  <a:pt x="1011936" y="2718816"/>
                </a:lnTo>
                <a:lnTo>
                  <a:pt x="1517904" y="2264664"/>
                </a:lnTo>
                <a:close/>
              </a:path>
              <a:path w="1518285" h="2719070">
                <a:moveTo>
                  <a:pt x="1264920" y="1813560"/>
                </a:moveTo>
                <a:lnTo>
                  <a:pt x="758952" y="1813560"/>
                </a:lnTo>
                <a:lnTo>
                  <a:pt x="758952" y="2264664"/>
                </a:lnTo>
                <a:lnTo>
                  <a:pt x="1264920" y="2264664"/>
                </a:lnTo>
                <a:lnTo>
                  <a:pt x="1264920" y="1813560"/>
                </a:lnTo>
                <a:close/>
              </a:path>
              <a:path w="1518285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5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4920" y="1813560"/>
                </a:lnTo>
                <a:lnTo>
                  <a:pt x="1264920" y="2264664"/>
                </a:lnTo>
                <a:lnTo>
                  <a:pt x="1517904" y="2264664"/>
                </a:lnTo>
                <a:lnTo>
                  <a:pt x="1011936" y="2718816"/>
                </a:lnTo>
                <a:lnTo>
                  <a:pt x="505968" y="2264664"/>
                </a:lnTo>
                <a:lnTo>
                  <a:pt x="758952" y="2264664"/>
                </a:lnTo>
                <a:lnTo>
                  <a:pt x="758952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226" y="1611792"/>
            <a:ext cx="131953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1018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Б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рез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 Росс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ий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ской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072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10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10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10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3072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8754" y="1742338"/>
            <a:ext cx="186436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" algn="ctr">
              <a:lnSpc>
                <a:spcPct val="102000"/>
              </a:lnSpc>
            </a:pP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оз со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ци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-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э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ко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ми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ческого раз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ти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7640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5968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20824" y="0"/>
                </a:moveTo>
                <a:lnTo>
                  <a:pt x="0" y="0"/>
                </a:lnTo>
                <a:lnTo>
                  <a:pt x="0" y="1813560"/>
                </a:lnTo>
                <a:lnTo>
                  <a:pt x="2020824" y="1813560"/>
                </a:lnTo>
                <a:lnTo>
                  <a:pt x="202082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369060"/>
            <a:ext cx="2021205" cy="2719070"/>
          </a:xfrm>
          <a:custGeom>
            <a:avLst/>
            <a:gdLst/>
            <a:ahLst/>
            <a:cxnLst/>
            <a:rect l="l" t="t" r="r" b="b"/>
            <a:pathLst>
              <a:path w="2021204" h="2719070">
                <a:moveTo>
                  <a:pt x="0" y="0"/>
                </a:moveTo>
                <a:lnTo>
                  <a:pt x="2020824" y="0"/>
                </a:lnTo>
                <a:lnTo>
                  <a:pt x="2020824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5968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78571" y="1873920"/>
            <a:ext cx="18370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М</a:t>
            </a:r>
            <a:r>
              <a:rPr sz="1700" b="1" spc="-4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ь</a:t>
            </a:r>
            <a:r>
              <a:rPr sz="1700" b="1" spc="20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рогра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мм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 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6879" y="1369060"/>
            <a:ext cx="1515110" cy="2719070"/>
          </a:xfrm>
          <a:custGeom>
            <a:avLst/>
            <a:gdLst/>
            <a:ahLst/>
            <a:cxnLst/>
            <a:rect l="l" t="t" r="r" b="b"/>
            <a:pathLst>
              <a:path w="1515109" h="2719070">
                <a:moveTo>
                  <a:pt x="1514856" y="2264664"/>
                </a:moveTo>
                <a:lnTo>
                  <a:pt x="502920" y="2264664"/>
                </a:lnTo>
                <a:lnTo>
                  <a:pt x="1008888" y="2718816"/>
                </a:lnTo>
                <a:lnTo>
                  <a:pt x="1514856" y="2264664"/>
                </a:lnTo>
                <a:close/>
              </a:path>
              <a:path w="1515109" h="2719070">
                <a:moveTo>
                  <a:pt x="1261872" y="1813560"/>
                </a:moveTo>
                <a:lnTo>
                  <a:pt x="755904" y="1813560"/>
                </a:lnTo>
                <a:lnTo>
                  <a:pt x="755904" y="2264664"/>
                </a:lnTo>
                <a:lnTo>
                  <a:pt x="1261872" y="2264664"/>
                </a:lnTo>
                <a:lnTo>
                  <a:pt x="1261872" y="1813560"/>
                </a:lnTo>
                <a:close/>
              </a:path>
              <a:path w="1515109" h="2719070">
                <a:moveTo>
                  <a:pt x="2017776" y="0"/>
                </a:moveTo>
                <a:lnTo>
                  <a:pt x="0" y="0"/>
                </a:lnTo>
                <a:lnTo>
                  <a:pt x="0" y="1813560"/>
                </a:lnTo>
                <a:lnTo>
                  <a:pt x="2017776" y="1813560"/>
                </a:lnTo>
                <a:lnTo>
                  <a:pt x="201777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1369060"/>
            <a:ext cx="2018030" cy="2719070"/>
          </a:xfrm>
          <a:custGeom>
            <a:avLst/>
            <a:gdLst/>
            <a:ahLst/>
            <a:cxnLst/>
            <a:rect l="l" t="t" r="r" b="b"/>
            <a:pathLst>
              <a:path w="2018029" h="2719070">
                <a:moveTo>
                  <a:pt x="0" y="0"/>
                </a:moveTo>
                <a:lnTo>
                  <a:pt x="2017776" y="0"/>
                </a:lnTo>
                <a:lnTo>
                  <a:pt x="2017776" y="1813560"/>
                </a:lnTo>
                <a:lnTo>
                  <a:pt x="1261872" y="1813560"/>
                </a:lnTo>
                <a:lnTo>
                  <a:pt x="1261872" y="2264664"/>
                </a:lnTo>
                <a:lnTo>
                  <a:pt x="1514856" y="2264664"/>
                </a:lnTo>
                <a:lnTo>
                  <a:pt x="1008888" y="2718816"/>
                </a:lnTo>
                <a:lnTo>
                  <a:pt x="502920" y="2264664"/>
                </a:lnTo>
                <a:lnTo>
                  <a:pt x="755904" y="2264664"/>
                </a:lnTo>
                <a:lnTo>
                  <a:pt x="755904" y="1813560"/>
                </a:lnTo>
                <a:lnTo>
                  <a:pt x="0" y="1813560"/>
                </a:lnTo>
                <a:lnTo>
                  <a:pt x="0" y="0"/>
                </a:lnTo>
                <a:close/>
              </a:path>
            </a:pathLst>
          </a:custGeom>
          <a:ln w="21336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3737" y="1611792"/>
            <a:ext cx="146240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800"/>
              </a:lnSpc>
            </a:pP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Ос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ны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ра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17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5" dirty="0">
                <a:solidFill>
                  <a:srgbClr val="333399"/>
                </a:solidFill>
                <a:latin typeface="Arial"/>
                <a:cs typeface="Arial"/>
              </a:rPr>
              <a:t>ого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ой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333399"/>
                </a:solidFill>
                <a:latin typeface="Arial"/>
                <a:cs typeface="Arial"/>
              </a:rPr>
              <a:t>л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1700" b="1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1700" b="1" spc="25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1700" b="1" spc="10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2551" y="4868164"/>
            <a:ext cx="219151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5920" y="4883403"/>
            <a:ext cx="2228087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0623" y="4868164"/>
            <a:ext cx="2188464" cy="1941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t>4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83568" y="260648"/>
            <a:ext cx="9692332" cy="926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Колпнянского муниципального района</a:t>
            </a:r>
            <a: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Картинки по запросу карта колпны орлов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88" y="133985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27100" y="2075765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1,186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тыс.кв.км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51700" y="16206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12 503 человек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20284"/>
              </p:ext>
            </p:extLst>
          </p:nvPr>
        </p:nvGraphicFramePr>
        <p:xfrm>
          <a:off x="684252" y="3549650"/>
          <a:ext cx="9324895" cy="325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2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539552" y="116632"/>
            <a:ext cx="9912548" cy="990600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</a:effectLst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Picture 2" descr="C:\Users\ka_urubaeva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16632"/>
            <a:ext cx="2286000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>
              <a:schemeClr val="accent1">
                <a:alpha val="87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1828"/>
              </p:ext>
            </p:extLst>
          </p:nvPr>
        </p:nvGraphicFramePr>
        <p:xfrm>
          <a:off x="684252" y="1107232"/>
          <a:ext cx="9324895" cy="594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46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9763252" cy="654050"/>
          </a:xfrm>
          <a:prstGeom prst="rect">
            <a:avLst/>
          </a:prstGeom>
        </p:spPr>
        <p:txBody>
          <a:bodyPr>
            <a:norm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85773"/>
              </p:ext>
            </p:extLst>
          </p:nvPr>
        </p:nvGraphicFramePr>
        <p:xfrm>
          <a:off x="696259" y="740655"/>
          <a:ext cx="9300882" cy="607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609600" y="228600"/>
            <a:ext cx="98425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64974" indent="-364974" algn="r" defTabSz="1042782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2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" name="Picture 4" descr="https://im2-tub-ru.yandex.net/i?id=8702ba141950d8df35a724a87c566cd5&amp;n=33&amp;h=190&amp;w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67963"/>
            <a:ext cx="4038600" cy="11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15569"/>
              </p:ext>
            </p:extLst>
          </p:nvPr>
        </p:nvGraphicFramePr>
        <p:xfrm>
          <a:off x="696258" y="1568450"/>
          <a:ext cx="9374841" cy="524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1367" y="5346700"/>
            <a:ext cx="106680" cy="198120"/>
          </a:xfrm>
          <a:custGeom>
            <a:avLst/>
            <a:gdLst/>
            <a:ahLst/>
            <a:cxnLst/>
            <a:rect l="l" t="t" r="r" b="b"/>
            <a:pathLst>
              <a:path w="106680" h="198120">
                <a:moveTo>
                  <a:pt x="0" y="6095"/>
                </a:moveTo>
                <a:lnTo>
                  <a:pt x="12192" y="0"/>
                </a:lnTo>
                <a:lnTo>
                  <a:pt x="106680" y="192024"/>
                </a:lnTo>
                <a:lnTo>
                  <a:pt x="94487" y="198119"/>
                </a:lnTo>
                <a:lnTo>
                  <a:pt x="0" y="6095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5751" y="5328411"/>
            <a:ext cx="121920" cy="204470"/>
          </a:xfrm>
          <a:custGeom>
            <a:avLst/>
            <a:gdLst/>
            <a:ahLst/>
            <a:cxnLst/>
            <a:rect l="l" t="t" r="r" b="b"/>
            <a:pathLst>
              <a:path w="121919" h="204470">
                <a:moveTo>
                  <a:pt x="0" y="12192"/>
                </a:moveTo>
                <a:lnTo>
                  <a:pt x="27431" y="0"/>
                </a:lnTo>
                <a:lnTo>
                  <a:pt x="121920" y="192024"/>
                </a:lnTo>
                <a:lnTo>
                  <a:pt x="94487" y="204215"/>
                </a:lnTo>
                <a:lnTo>
                  <a:pt x="0" y="12192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376" y="4910835"/>
            <a:ext cx="890269" cy="603885"/>
          </a:xfrm>
          <a:custGeom>
            <a:avLst/>
            <a:gdLst/>
            <a:ahLst/>
            <a:cxnLst/>
            <a:rect l="l" t="t" r="r" b="b"/>
            <a:pathLst>
              <a:path w="890269" h="603885">
                <a:moveTo>
                  <a:pt x="0" y="411480"/>
                </a:moveTo>
                <a:lnTo>
                  <a:pt x="633984" y="97536"/>
                </a:lnTo>
                <a:lnTo>
                  <a:pt x="585216" y="0"/>
                </a:lnTo>
                <a:lnTo>
                  <a:pt x="890016" y="91439"/>
                </a:lnTo>
                <a:lnTo>
                  <a:pt x="777240" y="384047"/>
                </a:lnTo>
                <a:lnTo>
                  <a:pt x="728472" y="289559"/>
                </a:lnTo>
                <a:lnTo>
                  <a:pt x="94487" y="603503"/>
                </a:lnTo>
                <a:lnTo>
                  <a:pt x="0" y="411480"/>
                </a:lnTo>
                <a:close/>
              </a:path>
            </a:pathLst>
          </a:custGeom>
          <a:ln w="27430">
            <a:solidFill>
              <a:srgbClr val="5F3A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0616" y="6117844"/>
            <a:ext cx="8778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0616" y="6114796"/>
            <a:ext cx="100965" cy="201295"/>
          </a:xfrm>
          <a:custGeom>
            <a:avLst/>
            <a:gdLst/>
            <a:ahLst/>
            <a:cxnLst/>
            <a:rect l="l" t="t" r="r" b="b"/>
            <a:pathLst>
              <a:path w="100964" h="201295">
                <a:moveTo>
                  <a:pt x="88391" y="0"/>
                </a:moveTo>
                <a:lnTo>
                  <a:pt x="100583" y="6095"/>
                </a:lnTo>
                <a:lnTo>
                  <a:pt x="15239" y="201167"/>
                </a:lnTo>
                <a:lnTo>
                  <a:pt x="0" y="195071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6126988"/>
            <a:ext cx="113030" cy="207645"/>
          </a:xfrm>
          <a:custGeom>
            <a:avLst/>
            <a:gdLst/>
            <a:ahLst/>
            <a:cxnLst/>
            <a:rect l="l" t="t" r="r" b="b"/>
            <a:pathLst>
              <a:path w="113030" h="207645">
                <a:moveTo>
                  <a:pt x="88391" y="0"/>
                </a:moveTo>
                <a:lnTo>
                  <a:pt x="112775" y="12192"/>
                </a:lnTo>
                <a:lnTo>
                  <a:pt x="27431" y="207264"/>
                </a:lnTo>
                <a:lnTo>
                  <a:pt x="0" y="195072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6145276"/>
            <a:ext cx="810895" cy="542925"/>
          </a:xfrm>
          <a:custGeom>
            <a:avLst/>
            <a:gdLst/>
            <a:ahLst/>
            <a:cxnLst/>
            <a:rect l="l" t="t" r="r" b="b"/>
            <a:pathLst>
              <a:path w="810894" h="542925">
                <a:moveTo>
                  <a:pt x="88391" y="0"/>
                </a:moveTo>
                <a:lnTo>
                  <a:pt x="643127" y="249936"/>
                </a:lnTo>
                <a:lnTo>
                  <a:pt x="685800" y="152400"/>
                </a:lnTo>
                <a:lnTo>
                  <a:pt x="810767" y="441961"/>
                </a:lnTo>
                <a:lnTo>
                  <a:pt x="512063" y="542544"/>
                </a:lnTo>
                <a:lnTo>
                  <a:pt x="554735" y="445008"/>
                </a:lnTo>
                <a:lnTo>
                  <a:pt x="0" y="192024"/>
                </a:lnTo>
                <a:lnTo>
                  <a:pt x="88391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98979" y="316483"/>
            <a:ext cx="653034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6425">
              <a:lnSpc>
                <a:spcPct val="100000"/>
              </a:lnSpc>
            </a:pP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Ос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вны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е 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арам</a:t>
            </a:r>
            <a:r>
              <a:rPr sz="2600" b="1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тры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джет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: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расход</a:t>
            </a:r>
            <a:r>
              <a:rPr sz="2600" b="1" spc="-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2600" b="1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 (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2600" b="1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ц</a:t>
            </a:r>
            <a:r>
              <a:rPr sz="2600" b="1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2600" b="1" spc="-20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2600" b="1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188" y="1329822"/>
            <a:ext cx="724852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805">
              <a:lnSpc>
                <a:spcPct val="102400"/>
              </a:lnSpc>
            </a:pP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513126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b="1" spc="-6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жета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-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(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ало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)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 и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оз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езд</a:t>
            </a:r>
            <a:r>
              <a:rPr sz="1700" spc="15" dirty="0">
                <a:solidFill>
                  <a:srgbClr val="513126"/>
                </a:solidFill>
                <a:latin typeface="Arial"/>
                <a:cs typeface="Arial"/>
              </a:rPr>
              <a:t>ны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пост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пле</a:t>
            </a:r>
            <a:r>
              <a:rPr sz="1700" spc="3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от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дру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7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жетов</a:t>
            </a:r>
            <a:r>
              <a:rPr sz="1700" spc="-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ви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де</a:t>
            </a:r>
            <a:r>
              <a:rPr sz="1700" spc="-4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та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spc="-20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й</a:t>
            </a:r>
            <a:r>
              <a:rPr sz="1700" dirty="0">
                <a:solidFill>
                  <a:srgbClr val="513126"/>
                </a:solidFill>
                <a:latin typeface="Franklin Gothic Medium"/>
                <a:cs typeface="Franklin Gothic Medium"/>
              </a:rPr>
              <a:t>,</a:t>
            </a:r>
            <a:r>
              <a:rPr sz="1700" spc="-5" dirty="0">
                <a:solidFill>
                  <a:srgbClr val="513126"/>
                </a:solidFill>
                <a:latin typeface="Franklin Gothic Medium"/>
                <a:cs typeface="Franklin Gothic Medium"/>
              </a:rPr>
              <a:t> 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700" spc="2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700" spc="-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юд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жет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3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700" spc="-6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70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70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513126"/>
                </a:solidFill>
                <a:latin typeface="Arial"/>
                <a:cs typeface="Arial"/>
              </a:rPr>
              <a:t>ертов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23"/>
              </a:spcBef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222885" marR="6350">
              <a:lnSpc>
                <a:spcPct val="99700"/>
              </a:lnSpc>
            </a:pPr>
            <a:r>
              <a:rPr sz="1950" b="1" spc="25" dirty="0">
                <a:solidFill>
                  <a:srgbClr val="513126"/>
                </a:solidFill>
                <a:latin typeface="Arial"/>
                <a:cs typeface="Arial"/>
              </a:rPr>
              <a:t>Р</a:t>
            </a:r>
            <a:r>
              <a:rPr sz="1950" b="1" spc="-7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b="1" spc="-3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b="1" spc="-15" dirty="0">
                <a:solidFill>
                  <a:srgbClr val="513126"/>
                </a:solidFill>
                <a:latin typeface="Arial"/>
                <a:cs typeface="Arial"/>
              </a:rPr>
              <a:t>ХО</a:t>
            </a:r>
            <a:r>
              <a:rPr sz="1950" b="1" spc="-1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b="1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–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ово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ть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апра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яе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 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к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аза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тве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сл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ч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я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3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</a:t>
            </a:r>
            <a:r>
              <a:rPr sz="1950" spc="2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пре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тав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35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м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ю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дж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ет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ы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х</a:t>
            </a:r>
            <a:r>
              <a:rPr sz="1950" spc="1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тра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0" dirty="0">
                <a:solidFill>
                  <a:srgbClr val="513126"/>
                </a:solidFill>
                <a:latin typeface="Arial"/>
                <a:cs typeface="Arial"/>
              </a:rPr>
              <a:t>ф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ерто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в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, о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б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ж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ва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ар</a:t>
            </a:r>
            <a:r>
              <a:rPr sz="1950" dirty="0">
                <a:solidFill>
                  <a:srgbClr val="513126"/>
                </a:solidFill>
                <a:latin typeface="Arial"/>
                <a:cs typeface="Arial"/>
              </a:rPr>
              <a:t>с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тв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е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5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(м</a:t>
            </a:r>
            <a:r>
              <a:rPr sz="1950" spc="-45" dirty="0">
                <a:solidFill>
                  <a:srgbClr val="513126"/>
                </a:solidFill>
                <a:latin typeface="Arial"/>
                <a:cs typeface="Arial"/>
              </a:rPr>
              <a:t>у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ици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па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ль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н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25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10" dirty="0">
                <a:solidFill>
                  <a:srgbClr val="513126"/>
                </a:solidFill>
                <a:latin typeface="Arial"/>
                <a:cs typeface="Arial"/>
              </a:rPr>
              <a:t>)</a:t>
            </a:r>
            <a:r>
              <a:rPr sz="1950" spc="10" dirty="0">
                <a:solidFill>
                  <a:srgbClr val="513126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д</a:t>
            </a:r>
            <a:r>
              <a:rPr sz="1950" spc="0" dirty="0">
                <a:solidFill>
                  <a:srgbClr val="513126"/>
                </a:solidFill>
                <a:latin typeface="Arial"/>
                <a:cs typeface="Arial"/>
              </a:rPr>
              <a:t>о</a:t>
            </a:r>
            <a:r>
              <a:rPr sz="1950" spc="-20" dirty="0">
                <a:solidFill>
                  <a:srgbClr val="513126"/>
                </a:solidFill>
                <a:latin typeface="Arial"/>
                <a:cs typeface="Arial"/>
              </a:rPr>
              <a:t>л</a:t>
            </a:r>
            <a:r>
              <a:rPr sz="1950" spc="-5" dirty="0">
                <a:solidFill>
                  <a:srgbClr val="513126"/>
                </a:solidFill>
                <a:latin typeface="Arial"/>
                <a:cs typeface="Arial"/>
              </a:rPr>
              <a:t>г</a:t>
            </a:r>
            <a:r>
              <a:rPr sz="1950" spc="-15" dirty="0">
                <a:solidFill>
                  <a:srgbClr val="513126"/>
                </a:solidFill>
                <a:latin typeface="Arial"/>
                <a:cs typeface="Arial"/>
              </a:rPr>
              <a:t>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3294" y="1292860"/>
            <a:ext cx="2188464" cy="122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151" y="1283716"/>
            <a:ext cx="2207260" cy="1243965"/>
          </a:xfrm>
          <a:custGeom>
            <a:avLst/>
            <a:gdLst/>
            <a:ahLst/>
            <a:cxnLst/>
            <a:rect l="l" t="t" r="r" b="b"/>
            <a:pathLst>
              <a:path w="2207260" h="1243964">
                <a:moveTo>
                  <a:pt x="0" y="0"/>
                </a:moveTo>
                <a:lnTo>
                  <a:pt x="2206752" y="0"/>
                </a:lnTo>
                <a:lnTo>
                  <a:pt x="2206752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6216" y="2533395"/>
            <a:ext cx="2106168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072" y="2524251"/>
            <a:ext cx="2124710" cy="1268095"/>
          </a:xfrm>
          <a:custGeom>
            <a:avLst/>
            <a:gdLst/>
            <a:ahLst/>
            <a:cxnLst/>
            <a:rect l="l" t="t" r="r" b="b"/>
            <a:pathLst>
              <a:path w="2124710" h="1268095">
                <a:moveTo>
                  <a:pt x="0" y="0"/>
                </a:moveTo>
                <a:lnTo>
                  <a:pt x="2124455" y="0"/>
                </a:lnTo>
                <a:lnTo>
                  <a:pt x="2124455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21334">
            <a:solidFill>
              <a:srgbClr val="EFA1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4" y="4337811"/>
            <a:ext cx="1938527" cy="2764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304" y="4337811"/>
            <a:ext cx="1938655" cy="2764790"/>
          </a:xfrm>
          <a:custGeom>
            <a:avLst/>
            <a:gdLst/>
            <a:ahLst/>
            <a:cxnLst/>
            <a:rect l="l" t="t" r="r" b="b"/>
            <a:pathLst>
              <a:path w="1938655" h="2764790">
                <a:moveTo>
                  <a:pt x="0" y="0"/>
                </a:moveTo>
                <a:lnTo>
                  <a:pt x="0" y="2764536"/>
                </a:lnTo>
                <a:lnTo>
                  <a:pt x="1938527" y="2764536"/>
                </a:lnTo>
                <a:lnTo>
                  <a:pt x="1938527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4396232"/>
            <a:ext cx="133413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РЕ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6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79375" marR="6350" indent="-67310">
              <a:lnSpc>
                <a:spcPct val="102400"/>
              </a:lnSpc>
            </a:pP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Arial"/>
                <a:cs typeface="Arial"/>
              </a:rPr>
              <a:t>бю</a:t>
            </a:r>
            <a:r>
              <a:rPr sz="1700" b="1" spc="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700" b="1" spc="2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=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851" y="5453888"/>
            <a:ext cx="1039494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0" dirty="0">
                <a:solidFill>
                  <a:srgbClr val="943634"/>
                </a:solidFill>
                <a:latin typeface="Arial"/>
                <a:cs typeface="Arial"/>
              </a:rPr>
              <a:t>ОХО</a:t>
            </a:r>
            <a:r>
              <a:rPr sz="17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700" b="1" spc="15" dirty="0">
                <a:solidFill>
                  <a:srgbClr val="943634"/>
                </a:solidFill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5981191"/>
            <a:ext cx="96456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«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1700" b="1" spc="2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7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7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10" dirty="0">
                <a:solidFill>
                  <a:srgbClr val="001F5F"/>
                </a:solidFill>
                <a:latin typeface="Georgia"/>
                <a:cs typeface="Georgia"/>
              </a:rPr>
              <a:t>»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794" y="6508495"/>
            <a:ext cx="117348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>
                <a:latin typeface="Arial"/>
                <a:cs typeface="Arial"/>
              </a:rPr>
              <a:t>Р</a:t>
            </a:r>
            <a:r>
              <a:rPr sz="1700" b="1" spc="-65" dirty="0">
                <a:latin typeface="Arial"/>
                <a:cs typeface="Arial"/>
              </a:rPr>
              <a:t>А</a:t>
            </a:r>
            <a:r>
              <a:rPr sz="1700" b="1" spc="10" dirty="0">
                <a:latin typeface="Arial"/>
                <a:cs typeface="Arial"/>
              </a:rPr>
              <a:t>СХ</a:t>
            </a:r>
            <a:r>
              <a:rPr sz="1700" b="1" spc="25" dirty="0">
                <a:latin typeface="Arial"/>
                <a:cs typeface="Arial"/>
              </a:rPr>
              <a:t>О</a:t>
            </a:r>
            <a:r>
              <a:rPr sz="1700" b="1" dirty="0">
                <a:latin typeface="Arial"/>
                <a:cs typeface="Arial"/>
              </a:rPr>
              <a:t>Д</a:t>
            </a:r>
            <a:r>
              <a:rPr sz="1700" b="1" spc="15" dirty="0">
                <a:latin typeface="Arial"/>
                <a:cs typeface="Arial"/>
              </a:rPr>
              <a:t>Ы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92311" y="4618229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1045462"/>
                </a:moveTo>
                <a:lnTo>
                  <a:pt x="1956816" y="1045462"/>
                </a:lnTo>
                <a:lnTo>
                  <a:pt x="1956816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2311" y="4618229"/>
            <a:ext cx="1956816" cy="10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3168" y="4618228"/>
            <a:ext cx="1975103" cy="1048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2311" y="4618228"/>
            <a:ext cx="1957070" cy="1045844"/>
          </a:xfrm>
          <a:custGeom>
            <a:avLst/>
            <a:gdLst/>
            <a:ahLst/>
            <a:cxnLst/>
            <a:rect l="l" t="t" r="r" b="b"/>
            <a:pathLst>
              <a:path w="1957070" h="1045845">
                <a:moveTo>
                  <a:pt x="0" y="0"/>
                </a:moveTo>
                <a:lnTo>
                  <a:pt x="0" y="1045464"/>
                </a:lnTo>
                <a:lnTo>
                  <a:pt x="1956816" y="1045464"/>
                </a:lnTo>
                <a:lnTo>
                  <a:pt x="1956816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05747" y="4674616"/>
            <a:ext cx="132778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ДЕ</a:t>
            </a:r>
            <a:r>
              <a:rPr sz="1500" b="1" spc="25" dirty="0">
                <a:latin typeface="Arial"/>
                <a:cs typeface="Arial"/>
              </a:rPr>
              <a:t>Ф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Ц</a:t>
            </a:r>
            <a:r>
              <a:rPr sz="1500" b="1" spc="-10" dirty="0">
                <a:latin typeface="Arial"/>
                <a:cs typeface="Arial"/>
              </a:rPr>
              <a:t>И</a:t>
            </a:r>
            <a:r>
              <a:rPr sz="1500" b="1" dirty="0">
                <a:latin typeface="Arial"/>
                <a:cs typeface="Arial"/>
              </a:rPr>
              <a:t>Т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Georgia"/>
                <a:cs typeface="Georgia"/>
              </a:rPr>
              <a:t>–</a:t>
            </a:r>
            <a:endParaRPr sz="1500">
              <a:latin typeface="Georgia"/>
              <a:cs typeface="Georgia"/>
            </a:endParaRPr>
          </a:p>
          <a:p>
            <a:pPr marL="12700" marR="6350" algn="ctr">
              <a:lnSpc>
                <a:spcPct val="100000"/>
              </a:lnSpc>
              <a:spcBef>
                <a:spcPts val="25"/>
              </a:spcBef>
            </a:pPr>
            <a:r>
              <a:rPr sz="1500" b="1" dirty="0">
                <a:latin typeface="Arial"/>
                <a:cs typeface="Arial"/>
              </a:rPr>
              <a:t>п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евы</a:t>
            </a:r>
            <a:r>
              <a:rPr sz="1500" b="1" spc="-15" dirty="0">
                <a:latin typeface="Arial"/>
                <a:cs typeface="Arial"/>
              </a:rPr>
              <a:t>ш</a:t>
            </a:r>
            <a:r>
              <a:rPr sz="1500" b="1" dirty="0">
                <a:latin typeface="Arial"/>
                <a:cs typeface="Arial"/>
              </a:rPr>
              <a:t>ение </a:t>
            </a:r>
            <a:r>
              <a:rPr sz="1500" b="1" spc="-15" dirty="0">
                <a:latin typeface="Arial"/>
                <a:cs typeface="Arial"/>
              </a:rPr>
              <a:t>р</a:t>
            </a:r>
            <a:r>
              <a:rPr sz="1500" b="1" dirty="0">
                <a:latin typeface="Arial"/>
                <a:cs typeface="Arial"/>
              </a:rPr>
              <a:t>асх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над д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х</a:t>
            </a:r>
            <a:r>
              <a:rPr sz="1500" b="1" spc="-1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да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77071" y="6005069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1045462"/>
                </a:moveTo>
                <a:lnTo>
                  <a:pt x="1978152" y="1045462"/>
                </a:lnTo>
                <a:lnTo>
                  <a:pt x="1978152" y="0"/>
                </a:lnTo>
                <a:lnTo>
                  <a:pt x="0" y="0"/>
                </a:lnTo>
                <a:lnTo>
                  <a:pt x="0" y="1045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7071" y="6005069"/>
            <a:ext cx="1978152" cy="1045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0976" y="5995923"/>
            <a:ext cx="198729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7071" y="6005067"/>
            <a:ext cx="1978660" cy="1045844"/>
          </a:xfrm>
          <a:custGeom>
            <a:avLst/>
            <a:gdLst/>
            <a:ahLst/>
            <a:cxnLst/>
            <a:rect l="l" t="t" r="r" b="b"/>
            <a:pathLst>
              <a:path w="1978659" h="1045845">
                <a:moveTo>
                  <a:pt x="0" y="0"/>
                </a:moveTo>
                <a:lnTo>
                  <a:pt x="0" y="1045463"/>
                </a:lnTo>
                <a:lnTo>
                  <a:pt x="1978152" y="1045463"/>
                </a:lnTo>
                <a:lnTo>
                  <a:pt x="1978152" y="0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7B4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05747" y="6061455"/>
            <a:ext cx="1322070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РО</a:t>
            </a:r>
            <a:r>
              <a:rPr sz="1500" b="1" spc="25" dirty="0">
                <a:solidFill>
                  <a:srgbClr val="943634"/>
                </a:solidFill>
                <a:latin typeface="Arial"/>
                <a:cs typeface="Arial"/>
              </a:rPr>
              <a:t>Ф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Ц</a:t>
            </a:r>
            <a:r>
              <a:rPr sz="1500" b="1" spc="-10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Т</a:t>
            </a:r>
            <a:r>
              <a:rPr sz="1500" b="1" spc="-50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Georgia"/>
                <a:cs typeface="Georgia"/>
              </a:rPr>
              <a:t>–</a:t>
            </a:r>
            <a:endParaRPr sz="1500" dirty="0">
              <a:latin typeface="Georgia"/>
              <a:cs typeface="Georgia"/>
            </a:endParaRPr>
          </a:p>
          <a:p>
            <a:pPr marL="55244" indent="-9525">
              <a:lnSpc>
                <a:spcPct val="100000"/>
              </a:lnSpc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п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евы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ш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ение</a:t>
            </a:r>
            <a:endParaRPr sz="1500" dirty="0">
              <a:latin typeface="Arial"/>
              <a:cs typeface="Arial"/>
            </a:endParaRPr>
          </a:p>
          <a:p>
            <a:pPr marL="140335" marR="49530" indent="-85725">
              <a:lnSpc>
                <a:spcPct val="100000"/>
              </a:lnSpc>
              <a:spcBef>
                <a:spcPts val="20"/>
              </a:spcBef>
            </a:pP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943634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над 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р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асх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да</a:t>
            </a:r>
            <a:r>
              <a:rPr sz="1500" b="1" spc="-15" dirty="0">
                <a:solidFill>
                  <a:srgbClr val="943634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943634"/>
                </a:solidFill>
                <a:latin typeface="Arial"/>
                <a:cs typeface="Arial"/>
              </a:rPr>
              <a:t>и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5552" y="4932171"/>
            <a:ext cx="67970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5552" y="5179059"/>
            <a:ext cx="679703" cy="164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5552" y="4932171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5552" y="5179059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5552" y="6331203"/>
            <a:ext cx="679703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5552" y="6578092"/>
            <a:ext cx="679703" cy="1645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5552" y="6331203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5552" y="6578092"/>
            <a:ext cx="680085" cy="165100"/>
          </a:xfrm>
          <a:custGeom>
            <a:avLst/>
            <a:gdLst/>
            <a:ahLst/>
            <a:cxnLst/>
            <a:rect l="l" t="t" r="r" b="b"/>
            <a:pathLst>
              <a:path w="680084" h="165100">
                <a:moveTo>
                  <a:pt x="0" y="0"/>
                </a:moveTo>
                <a:lnTo>
                  <a:pt x="679703" y="0"/>
                </a:lnTo>
                <a:lnTo>
                  <a:pt x="679703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423" y="6407405"/>
            <a:ext cx="786384" cy="23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6423" y="6407403"/>
            <a:ext cx="786765" cy="231775"/>
          </a:xfrm>
          <a:custGeom>
            <a:avLst/>
            <a:gdLst/>
            <a:ahLst/>
            <a:cxnLst/>
            <a:rect l="l" t="t" r="r" b="b"/>
            <a:pathLst>
              <a:path w="786764" h="231775">
                <a:moveTo>
                  <a:pt x="0" y="0"/>
                </a:moveTo>
                <a:lnTo>
                  <a:pt x="786384" y="0"/>
                </a:lnTo>
                <a:lnTo>
                  <a:pt x="786384" y="231648"/>
                </a:lnTo>
                <a:lnTo>
                  <a:pt x="0" y="231648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1184" y="5011421"/>
            <a:ext cx="804672" cy="23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1184" y="5011420"/>
            <a:ext cx="805180" cy="231775"/>
          </a:xfrm>
          <a:custGeom>
            <a:avLst/>
            <a:gdLst/>
            <a:ahLst/>
            <a:cxnLst/>
            <a:rect l="l" t="t" r="r" b="b"/>
            <a:pathLst>
              <a:path w="805179" h="231775">
                <a:moveTo>
                  <a:pt x="0" y="0"/>
                </a:moveTo>
                <a:lnTo>
                  <a:pt x="804671" y="0"/>
                </a:lnTo>
                <a:lnTo>
                  <a:pt x="804671" y="231647"/>
                </a:lnTo>
                <a:lnTo>
                  <a:pt x="0" y="231647"/>
                </a:lnTo>
                <a:lnTo>
                  <a:pt x="0" y="0"/>
                </a:lnTo>
                <a:close/>
              </a:path>
            </a:pathLst>
          </a:custGeom>
          <a:ln w="27430">
            <a:solidFill>
              <a:srgbClr val="9436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5479" y="6111747"/>
            <a:ext cx="2042160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01111" y="4709667"/>
            <a:ext cx="2039112" cy="822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3767" y="4709667"/>
            <a:ext cx="2020824" cy="81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0735" y="6130035"/>
            <a:ext cx="2020824" cy="804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07828" y="7107935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7B4A3A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300" spc="-10" smtClean="0">
                <a:solidFill>
                  <a:srgbClr val="7B4A3A"/>
                </a:solidFill>
                <a:latin typeface="Arial"/>
                <a:cs typeface="Arial"/>
              </a:rPr>
              <a:t>9</a:t>
            </a:fld>
            <a:endParaRPr lang="ru-RU" sz="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1418</TotalTime>
  <Words>1054</Words>
  <Application>Microsoft Office PowerPoint</Application>
  <PresentationFormat>Произвольный</PresentationFormat>
  <Paragraphs>266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роек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в 2019 -2021 годах</vt:lpstr>
      <vt:lpstr>Презентация PowerPoint</vt:lpstr>
      <vt:lpstr>Налоговые доходы районного бюджета на 2019 год (млн.руб.)</vt:lpstr>
      <vt:lpstr>Неналоговые доходы районного бюджета на 2019 год (млн. руб.)</vt:lpstr>
      <vt:lpstr>Безвозмездные поступления районного бюджета на 2019 год (тыс.руб.)</vt:lpstr>
      <vt:lpstr>Расходы бюджетов по основным функциям государства </vt:lpstr>
      <vt:lpstr>Структура расходов районного бюджета на 2019 год (млн.руб.) </vt:lpstr>
      <vt:lpstr>Структура расходов районного бюджета на плановый период 2020 года (млн.руб.) </vt:lpstr>
      <vt:lpstr>Структура расходов районного бюджета на плановый период 2021 года (млн.руб.) </vt:lpstr>
      <vt:lpstr>Расходы бюджета в разрезе муниципальных программ, тыс.руб. </vt:lpstr>
      <vt:lpstr>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77</cp:revision>
  <cp:lastPrinted>2019-11-26T07:02:52Z</cp:lastPrinted>
  <dcterms:created xsi:type="dcterms:W3CDTF">2016-02-12T16:31:28Z</dcterms:created>
  <dcterms:modified xsi:type="dcterms:W3CDTF">2019-11-26T08:13:17Z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2014-11-18T00:00:00Z</vt:filetime>
  </property>
  <property fmtid="{D5CDD505-2E9C-101B-9397-08002B2CF9AE}" pid="3" name="LastSaved">
    <vt:filetime>2016-02-12T00:00:00Z</vt:filetime>
  </property>
</Properties>
</file>