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84"/>
  </p:notesMasterIdLst>
  <p:sldIdLst>
    <p:sldId id="256" r:id="rId2"/>
    <p:sldId id="257" r:id="rId3"/>
    <p:sldId id="337" r:id="rId4"/>
    <p:sldId id="258" r:id="rId5"/>
    <p:sldId id="264" r:id="rId6"/>
    <p:sldId id="259" r:id="rId7"/>
    <p:sldId id="260" r:id="rId8"/>
    <p:sldId id="261" r:id="rId9"/>
    <p:sldId id="263" r:id="rId10"/>
    <p:sldId id="266" r:id="rId11"/>
    <p:sldId id="267" r:id="rId12"/>
    <p:sldId id="270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68" r:id="rId21"/>
    <p:sldId id="286" r:id="rId22"/>
    <p:sldId id="288" r:id="rId23"/>
    <p:sldId id="289" r:id="rId24"/>
    <p:sldId id="290" r:id="rId25"/>
    <p:sldId id="295" r:id="rId26"/>
    <p:sldId id="269" r:id="rId27"/>
    <p:sldId id="280" r:id="rId28"/>
    <p:sldId id="281" r:id="rId29"/>
    <p:sldId id="342" r:id="rId30"/>
    <p:sldId id="343" r:id="rId31"/>
    <p:sldId id="344" r:id="rId32"/>
    <p:sldId id="346" r:id="rId33"/>
    <p:sldId id="287" r:id="rId34"/>
    <p:sldId id="291" r:id="rId35"/>
    <p:sldId id="294" r:id="rId36"/>
    <p:sldId id="296" r:id="rId37"/>
    <p:sldId id="297" r:id="rId38"/>
    <p:sldId id="352" r:id="rId39"/>
    <p:sldId id="353" r:id="rId40"/>
    <p:sldId id="300" r:id="rId41"/>
    <p:sldId id="354" r:id="rId42"/>
    <p:sldId id="355" r:id="rId43"/>
    <p:sldId id="298" r:id="rId44"/>
    <p:sldId id="356" r:id="rId45"/>
    <p:sldId id="357" r:id="rId46"/>
    <p:sldId id="358" r:id="rId47"/>
    <p:sldId id="299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8" r:id="rId80"/>
    <p:sldId id="339" r:id="rId81"/>
    <p:sldId id="359" r:id="rId82"/>
    <p:sldId id="336" r:id="rId8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C0"/>
    <a:srgbClr val="004DE6"/>
    <a:srgbClr val="46A46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7265" autoAdjust="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762051292578931"/>
          <c:y val="3.923420868828096E-2"/>
          <c:w val="0.84530868098756951"/>
          <c:h val="0.5455834472548398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</c:v>
                </c:pt>
                <c:pt idx="1">
                  <c:v>47.7</c:v>
                </c:pt>
                <c:pt idx="2">
                  <c:v>288.10000000000002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66</c:v>
                </c:pt>
                <c:pt idx="1">
                  <c:v>45.3</c:v>
                </c:pt>
                <c:pt idx="2">
                  <c:v>255.7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70.5</c:v>
                </c:pt>
                <c:pt idx="1">
                  <c:v>45.8</c:v>
                </c:pt>
                <c:pt idx="2">
                  <c:v>272.7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75.099999999999994</c:v>
                </c:pt>
                <c:pt idx="1">
                  <c:v>45.8</c:v>
                </c:pt>
                <c:pt idx="2">
                  <c:v>193.9</c:v>
                </c:pt>
              </c:numCache>
            </c:numRef>
          </c:val>
        </c:ser>
        <c:axId val="165040896"/>
        <c:axId val="165042432"/>
      </c:barChart>
      <c:catAx>
        <c:axId val="165040896"/>
        <c:scaling>
          <c:orientation val="minMax"/>
        </c:scaling>
        <c:axPos val="b"/>
        <c:majorTickMark val="none"/>
        <c:tickLblPos val="nextTo"/>
        <c:crossAx val="165042432"/>
        <c:crosses val="autoZero"/>
        <c:auto val="1"/>
        <c:lblAlgn val="ctr"/>
        <c:lblOffset val="100"/>
      </c:catAx>
      <c:valAx>
        <c:axId val="1650424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</a:p>
            </c:rich>
          </c:tx>
        </c:title>
        <c:numFmt formatCode="General" sourceLinked="1"/>
        <c:majorTickMark val="none"/>
        <c:tickLblPos val="nextTo"/>
        <c:crossAx val="1650408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3FFF3-5AE0-41B6-A856-317FBCCA1662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851ED-D41F-4DDC-8377-0974EE74C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616EF5E-D09A-4340-AFD1-8EB2352F21DC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6D4F05-FC5A-4797-8B36-7E1802741F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C6DBED5-21DF-4501-AAE6-4291B797BFF2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A69542-4535-48C1-83F5-0E5D50FB06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53F5D86-CAE6-4F0E-AD5E-0241831F4190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72CDAA-147D-4444-BD31-1F2D242239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EF5458-B21E-4FAF-8F48-F6DF99F19D2B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6BEBE3-9484-4FB6-93D3-3DDF18F13B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E9D7681-F0F8-48FF-BA17-C0D4D7F42018}" type="datetimeFigureOut">
              <a:rPr lang="ru-RU" smtClean="0"/>
              <a:pPr>
                <a:defRPr/>
              </a:pPr>
              <a:t>27.03.2024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7B5036C-5E97-4960-8DAB-EA4A6D74A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8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7358114" cy="371477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40C0"/>
                </a:solidFill>
                <a:latin typeface="Georgia" pitchFamily="18" charset="0"/>
                <a:cs typeface="FrankRuehl" pitchFamily="34" charset="-79"/>
              </a:rPr>
              <a:t>БЮДЖЕТ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FrankRuehl" pitchFamily="34" charset="-79"/>
              </a:rPr>
              <a:t> 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FrankRuehl" pitchFamily="34" charset="-79"/>
              </a:rPr>
            </a:b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  <a:cs typeface="FrankRuehl" pitchFamily="34" charset="-79"/>
              </a:rPr>
              <a:t>ДЛЯ ГРАЖДАН</a:t>
            </a:r>
            <a:r>
              <a:rPr lang="ru-RU" sz="4000" b="1" dirty="0" smtClean="0">
                <a:solidFill>
                  <a:srgbClr val="7030A0"/>
                </a:solidFill>
                <a:latin typeface="Georgia" pitchFamily="18" charset="0"/>
                <a:cs typeface="FrankRuehl" pitchFamily="34" charset="-79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Georgia" pitchFamily="18" charset="0"/>
                <a:cs typeface="FrankRuehl" pitchFamily="34" charset="-79"/>
              </a:rPr>
            </a:br>
            <a:r>
              <a:rPr lang="ru-RU" sz="4000" b="1" dirty="0" smtClean="0">
                <a:solidFill>
                  <a:srgbClr val="7030A0"/>
                </a:solidFill>
                <a:latin typeface="Georgia" pitchFamily="18" charset="0"/>
                <a:cs typeface="FrankRuehl" pitchFamily="34" charset="-79"/>
              </a:rPr>
              <a:t>на </a:t>
            </a:r>
            <a:r>
              <a:rPr lang="ru-RU" b="1" dirty="0" smtClean="0">
                <a:solidFill>
                  <a:srgbClr val="7030A0"/>
                </a:solidFill>
                <a:latin typeface="Georgia" pitchFamily="18" charset="0"/>
                <a:cs typeface="FrankRuehl" pitchFamily="34" charset="-79"/>
              </a:rPr>
              <a:t>2024 год и плановый </a:t>
            </a:r>
            <a:r>
              <a:rPr lang="ru-RU" b="1" dirty="0" smtClean="0">
                <a:solidFill>
                  <a:srgbClr val="0040C0"/>
                </a:solidFill>
                <a:latin typeface="Georgia" pitchFamily="18" charset="0"/>
                <a:cs typeface="FrankRuehl" pitchFamily="34" charset="-79"/>
              </a:rPr>
              <a:t>период </a:t>
            </a:r>
            <a:r>
              <a:rPr lang="ru-RU" sz="4000" b="1" dirty="0" smtClean="0">
                <a:solidFill>
                  <a:srgbClr val="0040C0"/>
                </a:solidFill>
                <a:latin typeface="Georgia" pitchFamily="18" charset="0"/>
                <a:cs typeface="FrankRuehl" pitchFamily="34" charset="-79"/>
              </a:rPr>
              <a:t>2025-2026г.</a:t>
            </a:r>
            <a:endParaRPr lang="ru-RU" sz="4000" b="1" dirty="0">
              <a:solidFill>
                <a:srgbClr val="0040C0"/>
              </a:solidFill>
              <a:latin typeface="Georgia" pitchFamily="18" charset="0"/>
              <a:cs typeface="FrankRuehl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5500702"/>
            <a:ext cx="5114925" cy="1101725"/>
          </a:xfrm>
        </p:spPr>
        <p:txBody>
          <a:bodyPr anchor="ctr">
            <a:normAutofit fontScale="40000" lnSpcReduction="20000"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solidFill>
                  <a:srgbClr val="00B0F0"/>
                </a:solidFill>
                <a:latin typeface="Constantia" pitchFamily="18" charset="0"/>
              </a:rPr>
              <a:t>МУНИЦИПАЛЬНОЕ    ОБРАЗОВАНИЕ   КОЛПНЯНСКИЙ    РАЙОН 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solidFill>
                  <a:srgbClr val="00B0F0"/>
                </a:solidFill>
                <a:latin typeface="Constantia" pitchFamily="18" charset="0"/>
              </a:rPr>
              <a:t>ОРЛОВСКОЙ  ОБЛАСТИ</a:t>
            </a:r>
            <a:endParaRPr lang="ru-RU" sz="48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Рисунок 4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717032"/>
            <a:ext cx="1400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7" descr="C:\Users\1\Desktop\Бюджет для граждан\2020\Свинь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357671"/>
            <a:ext cx="3043880" cy="25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956428" cy="5715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Основные понятия и термины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type="body" idx="1"/>
          </p:nvPr>
        </p:nvSpPr>
        <p:spPr>
          <a:xfrm>
            <a:off x="142844" y="1428736"/>
            <a:ext cx="4621218" cy="5143495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1500" b="1" i="1" dirty="0" smtClean="0">
                <a:solidFill>
                  <a:srgbClr val="004DE6"/>
                </a:solidFill>
                <a:latin typeface="Constantia" pitchFamily="18" charset="0"/>
              </a:rPr>
              <a:t>БЮДЖЕТ</a:t>
            </a: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–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это расходы и доходы определенного субъекта (частного лица, организации или государства), сведенные в единую схему.</a:t>
            </a:r>
          </a:p>
          <a:p>
            <a:pPr eaLnBrk="1" hangingPunct="1">
              <a:buFont typeface="Wingdings 2" pitchFamily="18" charset="2"/>
              <a:buNone/>
            </a:pPr>
            <a:endParaRPr lang="ru-RU" sz="1500" i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Так же,  </a:t>
            </a:r>
            <a:r>
              <a:rPr lang="ru-RU" sz="1500" b="1" i="1" dirty="0" smtClean="0">
                <a:solidFill>
                  <a:srgbClr val="004DE6"/>
                </a:solidFill>
                <a:latin typeface="Constantia" pitchFamily="18" charset="0"/>
              </a:rPr>
              <a:t>Бюджет</a:t>
            </a: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-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это смета доходов и расходов субъекта, устанавливаемая на определенный временной период.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За каждым бюджетом, в соответствии с Российским законодательством закреплены </a:t>
            </a:r>
            <a:r>
              <a:rPr lang="ru-RU" sz="1500" b="1" dirty="0" smtClean="0">
                <a:solidFill>
                  <a:srgbClr val="004DE6"/>
                </a:solidFill>
                <a:latin typeface="Constantia" pitchFamily="18" charset="0"/>
              </a:rPr>
              <a:t>ДОХОДЫ,  РАСХОДЫ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и источники финансирования дефицита бюджета.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Бюджет муниципальных районов (местный бюджет) — форма образования и расходования денежных средств, предназначенных для финансового обеспечения задач и функций местного самоуправления.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Местный бюджет  относится к категории «публичные финансы».</a:t>
            </a:r>
          </a:p>
          <a:p>
            <a:pPr eaLnBrk="1" hangingPunct="1">
              <a:buFont typeface="Wingdings 2" pitchFamily="18" charset="2"/>
              <a:buNone/>
            </a:pPr>
            <a:endParaRPr lang="ru-RU" sz="1400" dirty="0" smtClean="0">
              <a:latin typeface="Calibri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72000" y="714375"/>
            <a:ext cx="4572000" cy="1714500"/>
          </a:xfrm>
        </p:spPr>
        <p:txBody>
          <a:bodyPr>
            <a:normAutofit fontScale="925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b="1" i="1" dirty="0" smtClean="0">
                <a:solidFill>
                  <a:srgbClr val="7030A0"/>
                </a:solidFill>
                <a:latin typeface="Constantia" pitchFamily="18" charset="0"/>
              </a:rPr>
              <a:t>      </a:t>
            </a:r>
            <a:r>
              <a:rPr lang="ru-RU" sz="1400" b="1" i="1" dirty="0" smtClean="0">
                <a:solidFill>
                  <a:srgbClr val="004DE6"/>
                </a:solidFill>
                <a:latin typeface="Constantia" pitchFamily="18" charset="0"/>
              </a:rPr>
              <a:t>Бюджетная система </a:t>
            </a:r>
            <a:r>
              <a:rPr lang="ru-RU" sz="1400" i="1" dirty="0" smtClean="0">
                <a:latin typeface="Constantia" pitchFamily="18" charset="0"/>
              </a:rPr>
              <a:t>РФ - это совокупность бюджетов трёх уровней: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i="1" dirty="0" smtClean="0">
                <a:latin typeface="Constantia" pitchFamily="18" charset="0"/>
              </a:rPr>
              <a:t>       </a:t>
            </a:r>
            <a:r>
              <a:rPr lang="ru-RU" sz="1400" b="1" i="1" dirty="0" smtClean="0">
                <a:solidFill>
                  <a:schemeClr val="tx2"/>
                </a:solidFill>
                <a:latin typeface="Constantia" pitchFamily="18" charset="0"/>
              </a:rPr>
              <a:t>государственный или федеральный бюджет;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i="1" dirty="0" smtClean="0">
                <a:latin typeface="Constantia" pitchFamily="18" charset="0"/>
              </a:rPr>
              <a:t>       </a:t>
            </a:r>
            <a:r>
              <a:rPr lang="ru-RU" sz="1400" b="1" i="1" dirty="0" smtClean="0">
                <a:solidFill>
                  <a:schemeClr val="accent1"/>
                </a:solidFill>
                <a:latin typeface="Constantia" pitchFamily="18" charset="0"/>
              </a:rPr>
              <a:t>бюджеты субъектов федерации</a:t>
            </a:r>
            <a:r>
              <a:rPr lang="ru-RU" sz="1400" i="1" dirty="0" smtClean="0">
                <a:latin typeface="Constantia" pitchFamily="18" charset="0"/>
              </a:rPr>
              <a:t>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i="1" dirty="0" smtClean="0">
                <a:latin typeface="Constantia" pitchFamily="18" charset="0"/>
              </a:rPr>
              <a:t>       </a:t>
            </a:r>
            <a:r>
              <a:rPr lang="ru-RU" sz="1400" b="1" i="1" dirty="0" smtClean="0">
                <a:solidFill>
                  <a:schemeClr val="accent1"/>
                </a:solidFill>
                <a:latin typeface="Constantia" pitchFamily="18" charset="0"/>
              </a:rPr>
              <a:t>местные бюджеты</a:t>
            </a:r>
            <a:r>
              <a:rPr lang="ru-RU" sz="1400" i="1" dirty="0" smtClean="0">
                <a:latin typeface="Constantia" pitchFamily="18" charset="0"/>
              </a:rPr>
              <a:t> (бюджеты муниципальных районов и округов, городских и сельских поселений).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100" dirty="0">
              <a:latin typeface="+mn-lt"/>
            </a:endParaRPr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869" y="2571745"/>
            <a:ext cx="4314132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86409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8072462" cy="57150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Примеры Формирование бюджета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55"/>
          <a:stretch>
            <a:fillRect/>
          </a:stretch>
        </p:blipFill>
        <p:spPr bwMode="auto">
          <a:xfrm>
            <a:off x="1949674" y="1071546"/>
            <a:ext cx="7194326" cy="520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711"/>
          <a:stretch>
            <a:fillRect/>
          </a:stretch>
        </p:blipFill>
        <p:spPr bwMode="auto">
          <a:xfrm>
            <a:off x="1" y="1285860"/>
            <a:ext cx="193645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881942" cy="50006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Виды бюджета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0" y="2500306"/>
            <a:ext cx="9144000" cy="4357694"/>
          </a:xfrm>
        </p:spPr>
        <p:txBody>
          <a:bodyPr>
            <a:noAutofit/>
          </a:bodyPr>
          <a:lstStyle/>
          <a:p>
            <a:pPr marL="274320" indent="274320"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В идеале, бюджет любого уровня бюджетной системы государства должен быть </a:t>
            </a:r>
            <a:r>
              <a:rPr lang="ru-RU" sz="1200" b="1" i="1" dirty="0" smtClean="0">
                <a:solidFill>
                  <a:schemeClr val="accent1"/>
                </a:solidFill>
                <a:latin typeface="Georgia" pitchFamily="18" charset="0"/>
              </a:rPr>
              <a:t>СБАЛАНСИРОВАН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. </a:t>
            </a:r>
          </a:p>
          <a:p>
            <a:pPr marL="274320" indent="274320" algn="just"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Однако в силу действия различных факторов (экономических, политических, природных и др.) часто возникает ситуация, когда доходы бюджета (налоговые и неналоговые) не покрывают все необходимые для соответствующего уровня бюджетной системы расходы.</a:t>
            </a:r>
          </a:p>
          <a:p>
            <a:pPr marL="27432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200" b="1" i="1" dirty="0" smtClean="0">
                <a:solidFill>
                  <a:schemeClr val="accent1"/>
                </a:solidFill>
                <a:latin typeface="Georgia" pitchFamily="18" charset="0"/>
              </a:rPr>
              <a:t>Принцип сбалансированности бюджета 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заключается в том, что общий объём предусмотренных бюджетом расходов должен соответствовать суммарному объёму поступлений в бюджет. При этом под поступлениями в бюджет подразумеваются не только доходы бюджета, но и другие источники, например заимствования. Таким образом, само по себе наличие дефицита бюджета не означает несбалансированности в том случае, если достигнуто равенство между расходами и суммарной величиной бюджетных  поступлений.</a:t>
            </a:r>
          </a:p>
          <a:p>
            <a:pPr marL="27432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Georgia" pitchFamily="18" charset="0"/>
              </a:rPr>
              <a:t>Профицит бюджета (избыточный) </a:t>
            </a:r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- превышение доходов  бюджета над его расходами.    Если в процессе составления проекта бюджета обнаруживается превышение доходов над расходами, следует сократить</a:t>
            </a:r>
            <a:r>
              <a:rPr lang="ru-RU" sz="1200" b="1" i="1" dirty="0" smtClean="0">
                <a:latin typeface="Georgia" pitchFamily="18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latin typeface="Georgia" pitchFamily="18" charset="0"/>
              </a:rPr>
              <a:t>Профицит:</a:t>
            </a: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ru-RU" sz="11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  <a:t>   </a:t>
            </a:r>
            <a:r>
              <a:rPr lang="ru-RU" sz="1100" b="1" i="1" dirty="0" smtClean="0">
                <a:solidFill>
                  <a:srgbClr val="002060"/>
                </a:solidFill>
                <a:latin typeface="Georgia" pitchFamily="18" charset="0"/>
              </a:rPr>
              <a:t>сократить привлечение доходов от продажи муниципальной собственности;</a:t>
            </a:r>
          </a:p>
          <a:p>
            <a:pPr marL="274320" indent="-27432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ru-RU" sz="1100" b="1" i="1" dirty="0" smtClean="0">
                <a:solidFill>
                  <a:srgbClr val="002060"/>
                </a:solidFill>
                <a:latin typeface="Georgia" pitchFamily="18" charset="0"/>
              </a:rPr>
              <a:t>     направить бюджетные средства на дополнительное  погашение долговых обязательств;</a:t>
            </a:r>
          </a:p>
          <a:p>
            <a:pPr marL="274320" indent="-27432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ru-RU" sz="1100" b="1" i="1" dirty="0" smtClean="0">
                <a:solidFill>
                  <a:srgbClr val="002060"/>
                </a:solidFill>
                <a:latin typeface="Georgia" pitchFamily="18" charset="0"/>
              </a:rPr>
              <a:t>     увеличить расходы бюджета, в том числе за счет  передачи части доходов бюджетам других уровней.</a:t>
            </a:r>
          </a:p>
          <a:p>
            <a:pPr marL="274320">
              <a:lnSpc>
                <a:spcPts val="1440"/>
              </a:lnSpc>
              <a:defRPr/>
            </a:pPr>
            <a:r>
              <a:rPr lang="ru-RU" sz="1200" b="1" i="1" dirty="0" smtClean="0">
                <a:solidFill>
                  <a:schemeClr val="accent1"/>
                </a:solidFill>
                <a:latin typeface="Georgia" pitchFamily="18" charset="0"/>
              </a:rPr>
              <a:t>Дефицит бюджета</a:t>
            </a:r>
            <a:r>
              <a:rPr lang="ru-RU" sz="1200" b="1" i="1" dirty="0" smtClean="0">
                <a:latin typeface="Georgia" pitchFamily="18" charset="0"/>
              </a:rPr>
              <a:t> - </a:t>
            </a:r>
            <a:r>
              <a:rPr lang="ru-RU" sz="1200" b="1" i="1" dirty="0" smtClean="0">
                <a:solidFill>
                  <a:schemeClr val="accent4"/>
                </a:solidFill>
                <a:latin typeface="Georgia" pitchFamily="18" charset="0"/>
              </a:rPr>
              <a:t>превышение расходов   бюджета над его  доходами. </a:t>
            </a:r>
            <a:r>
              <a:rPr lang="ru-RU" sz="1200" b="1" i="1" dirty="0" smtClean="0">
                <a:solidFill>
                  <a:schemeClr val="accent1"/>
                </a:solidFill>
                <a:latin typeface="Georgia" pitchFamily="18" charset="0"/>
              </a:rPr>
              <a:t>Дефицит местного бюджета</a:t>
            </a:r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 </a:t>
            </a:r>
            <a:r>
              <a:rPr lang="ru-RU" sz="1200" b="1" i="1" dirty="0" smtClean="0">
                <a:solidFill>
                  <a:schemeClr val="accent4"/>
                </a:solidFill>
                <a:latin typeface="Georgia" pitchFamily="18" charset="0"/>
              </a:rPr>
              <a:t>не должен превышать 10 процентов утвержденного общего годового объема доходов местного бюджета без учета утвержденного объема безвозмездных поступлений и (или) поступлений налоговых доходов по дополнительным нормативам отчислений.</a:t>
            </a:r>
            <a:endParaRPr lang="ru-RU" sz="1200" i="1" dirty="0" smtClean="0">
              <a:solidFill>
                <a:schemeClr val="accent4"/>
              </a:solidFill>
              <a:latin typeface="Constantia" pitchFamily="18" charset="0"/>
            </a:endParaRPr>
          </a:p>
        </p:txBody>
      </p:sp>
      <p:pic>
        <p:nvPicPr>
          <p:cNvPr id="20484" name="Рисунок 4" descr="C:\Users\1\Desktop\Бюджет для граждан\2021 г. оформление\Профицит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57232"/>
            <a:ext cx="2786082" cy="1359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Рисунок 5" descr="C:\Users\1\Desktop\Бюджет для граждан\2021 г. оформление\Профици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857232"/>
            <a:ext cx="2928926" cy="136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Рисунок 6" descr="C:\Users\1\Desktop\Бюджет для граждан\2020\Виды бюджет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785794"/>
            <a:ext cx="1885950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60648"/>
            <a:ext cx="79208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ЭТАПЫ БЮДЖЕТНОГО ПРОЦЕССА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715171" cy="8572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Этапы бюджетного процесса Колпнянского района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21506" name="Rectangl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4783486"/>
            <a:ext cx="6858016" cy="20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investment-money"/>
          <p:cNvPicPr>
            <a:picLocks noChangeAspect="1" noChangeArrowheads="1"/>
          </p:cNvPicPr>
          <p:nvPr/>
        </p:nvPicPr>
        <p:blipFill>
          <a:blip r:embed="rId3" cstate="print"/>
          <a:srcRect r="26068"/>
          <a:stretch>
            <a:fillRect/>
          </a:stretch>
        </p:blipFill>
        <p:spPr bwMode="auto">
          <a:xfrm>
            <a:off x="0" y="4786323"/>
            <a:ext cx="228670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86409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f2.ppt-online.org/files2/slide/a/apzE1N3UYGvqKsJOXVb7dtM6TCDFPR4h5iojyA2cZ/slide-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204241"/>
            <a:ext cx="6768752" cy="352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9650"/>
            <a:ext cx="888682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3"/>
          <p:cNvSpPr>
            <a:spLocks noGrp="1"/>
          </p:cNvSpPr>
          <p:nvPr>
            <p:ph type="title"/>
          </p:nvPr>
        </p:nvSpPr>
        <p:spPr bwMode="auto">
          <a:xfrm>
            <a:off x="1071538" y="0"/>
            <a:ext cx="8072463" cy="1071546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Участие граждан в бюджетном процессе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85728"/>
            <a:ext cx="2600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7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7239000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0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cs typeface="Aharoni" pitchFamily="2" charset="-79"/>
              </a:rPr>
              <a:t>Возможность влиять на состав и открытость районного бюджета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62769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71744"/>
            <a:ext cx="8791606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60648"/>
            <a:ext cx="86409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5410196" cy="12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42852"/>
            <a:ext cx="2928958" cy="220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1" name="Rectangle 2"/>
          <p:cNvSpPr>
            <a:spLocks noGrp="1"/>
          </p:cNvSpPr>
          <p:nvPr>
            <p:ph type="title"/>
          </p:nvPr>
        </p:nvSpPr>
        <p:spPr bwMode="auto">
          <a:xfrm>
            <a:off x="1000100" y="142853"/>
            <a:ext cx="7739066" cy="928694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Составление проекта районного бюджета</a:t>
            </a: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55578" y="3501009"/>
          <a:ext cx="7848871" cy="2088230"/>
        </p:xfrm>
        <a:graphic>
          <a:graphicData uri="http://schemas.openxmlformats.org/drawingml/2006/table">
            <a:tbl>
              <a:tblPr/>
              <a:tblGrid>
                <a:gridCol w="2616017"/>
                <a:gridCol w="2616017"/>
                <a:gridCol w="2616837"/>
              </a:tblGrid>
              <a:tr h="596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ОЧЕРЕДНОЙ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ПЛАНОВЫЙ ПЕРИОД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ПЛАНОВЫЙ ПЕРИОД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6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Корректировка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Разработка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Разработка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94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2711525"/>
            <a:ext cx="9144000" cy="65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ПРИНЦИП «СКОЛЬЗЯЩЕЙ ТРЕХЛЕТКИ»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 bwMode="auto">
          <a:xfrm>
            <a:off x="1071538" y="0"/>
            <a:ext cx="7961339" cy="928670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Основа  составления </a:t>
            </a:r>
            <a:b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</a:b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проекта  районного бюджета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27217"/>
          <a:stretch>
            <a:fillRect/>
          </a:stretch>
        </p:blipFill>
        <p:spPr bwMode="auto">
          <a:xfrm>
            <a:off x="1142976" y="1052736"/>
            <a:ext cx="6858048" cy="128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8" y="2564904"/>
          <a:ext cx="8424933" cy="3744416"/>
        </p:xfrm>
        <a:graphic>
          <a:graphicData uri="http://schemas.openxmlformats.org/drawingml/2006/table">
            <a:tbl>
              <a:tblPr/>
              <a:tblGrid>
                <a:gridCol w="2808018"/>
                <a:gridCol w="2808018"/>
                <a:gridCol w="2808897"/>
              </a:tblGrid>
              <a:tr h="921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48DD4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Основные направления бюджетной и налоговой политики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Колпнянского района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48DD4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Муниципальные программы</a:t>
                      </a: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Колпнянского района (проекты муниципальных программ, проекты изменений)</a:t>
                      </a: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48DD4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Прогноз социально – экономического развития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 муниципального образования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Times New Roman"/>
                        </a:rPr>
                        <a:t>Колпнянский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 район»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1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48DD4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Положения послания Президента Российской Федерации Федеральному Собранию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, определяющие бюджетную политику (требования к бюджетной политике) в Российской Федерации</a:t>
                      </a: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48DD4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Иные документы и материалы</a:t>
                      </a: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установленные Бюджетным кодексом Российской Федерации</a:t>
                      </a:r>
                    </a:p>
                  </a:txBody>
                  <a:tcPr marL="59118" marR="591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08" t="27337"/>
          <a:stretch>
            <a:fillRect/>
          </a:stretch>
        </p:blipFill>
        <p:spPr bwMode="auto">
          <a:xfrm>
            <a:off x="571472" y="2132856"/>
            <a:ext cx="807246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49" name="Rectangle 2"/>
          <p:cNvSpPr>
            <a:spLocks noGrp="1"/>
          </p:cNvSpPr>
          <p:nvPr>
            <p:ph type="title"/>
          </p:nvPr>
        </p:nvSpPr>
        <p:spPr bwMode="auto">
          <a:xfrm>
            <a:off x="1071538" y="571480"/>
            <a:ext cx="7858180" cy="1357322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Бюджетная и налоговая политика на 202</a:t>
            </a:r>
            <a:r>
              <a:rPr lang="en-US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4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год и на плановый период 202</a:t>
            </a:r>
            <a:r>
              <a:rPr lang="en-US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5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и 202</a:t>
            </a:r>
            <a:r>
              <a:rPr lang="en-US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6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годов</a:t>
            </a:r>
            <a:endParaRPr lang="ru-RU" sz="3100" b="1" dirty="0" smtClean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5" name="Рисунок 4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 bwMode="auto">
          <a:xfrm>
            <a:off x="1285852" y="333375"/>
            <a:ext cx="7572427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НАПРАВЛЕНИЯ</a:t>
            </a:r>
            <a:r>
              <a:rPr lang="ru-RU" cap="none" dirty="0" smtClean="0">
                <a:ln>
                  <a:noFill/>
                </a:ln>
                <a:solidFill>
                  <a:srgbClr val="0040C0"/>
                </a:solidFill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829576" cy="3571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+mn-lt"/>
                <a:cs typeface="Aharoni" pitchFamily="2" charset="-79"/>
              </a:rPr>
              <a:t>.</a:t>
            </a:r>
            <a:endParaRPr lang="ru-RU" sz="2800" dirty="0">
              <a:solidFill>
                <a:schemeClr val="bg1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7170" name="Содержимое 2"/>
          <p:cNvSpPr>
            <a:spLocks noGrp="1"/>
          </p:cNvSpPr>
          <p:nvPr>
            <p:ph type="body" idx="1"/>
          </p:nvPr>
        </p:nvSpPr>
        <p:spPr>
          <a:xfrm>
            <a:off x="1142976" y="142852"/>
            <a:ext cx="7239000" cy="307183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40C0"/>
                </a:solidFill>
                <a:cs typeface="Aharoni" pitchFamily="2" charset="-79"/>
              </a:rPr>
              <a:t> </a:t>
            </a:r>
            <a:r>
              <a:rPr lang="ru-RU" b="1" dirty="0" smtClean="0">
                <a:solidFill>
                  <a:srgbClr val="0040C0"/>
                </a:solidFill>
                <a:cs typeface="Aharoni" pitchFamily="2" charset="-79"/>
              </a:rPr>
              <a:t>Бюджет Колпнянского района на 2024 год и плановый период 2025-2026 годы </a:t>
            </a:r>
            <a:br>
              <a:rPr lang="ru-RU" b="1" dirty="0" smtClean="0">
                <a:solidFill>
                  <a:srgbClr val="0040C0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rgbClr val="0040C0"/>
                </a:solidFill>
                <a:cs typeface="Aharoni" pitchFamily="2" charset="-79"/>
              </a:rPr>
              <a:t>Утвержден решением Колпнянского районного Совета народных депутатов № 147 от 25 декабря 2023 года</a:t>
            </a:r>
            <a:endParaRPr lang="ru-RU" b="1" dirty="0" smtClean="0">
              <a:solidFill>
                <a:srgbClr val="0040C0"/>
              </a:solidFill>
              <a:latin typeface="Calibri" pitchFamily="34" charset="0"/>
            </a:endParaRPr>
          </a:p>
        </p:txBody>
      </p:sp>
      <p:pic>
        <p:nvPicPr>
          <p:cNvPr id="1027" name="Picture 3" descr="C:\Users\Fin1\Desktop\Бюджет для граждан\Художественноеоформление\Заседание совет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8786874" cy="274589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88640"/>
            <a:ext cx="79208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712"/>
          <a:stretch>
            <a:fillRect/>
          </a:stretch>
        </p:blipFill>
        <p:spPr bwMode="auto">
          <a:xfrm>
            <a:off x="1000100" y="214290"/>
            <a:ext cx="785818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738934" cy="5715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Доходы бюджета</a:t>
            </a:r>
            <a:endParaRPr lang="ru-RU" sz="32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71744"/>
            <a:ext cx="80581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428728" y="0"/>
            <a:ext cx="7596190" cy="64291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Безвозмездные поступления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7762875" cy="184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28868"/>
            <a:ext cx="8169894" cy="409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1844824"/>
          <a:ext cx="7776863" cy="2448272"/>
        </p:xfrm>
        <a:graphic>
          <a:graphicData uri="http://schemas.openxmlformats.org/drawingml/2006/table">
            <a:tbl>
              <a:tblPr/>
              <a:tblGrid>
                <a:gridCol w="3888025"/>
                <a:gridCol w="3888838"/>
              </a:tblGrid>
              <a:tr h="244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ведомственная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структура расходов (по главным распорядителям)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программная» структура расходов (по муниципальным программам)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0" y="715933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 составления проекта Расходов бюджета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отраслевая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расходов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71538" y="142852"/>
            <a:ext cx="7881942" cy="2071702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Основные общие подходы к формированию расходов районного бюджета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/>
        </p:blipFill>
        <p:spPr>
          <a:xfrm>
            <a:off x="539552" y="2420888"/>
            <a:ext cx="2276475" cy="1428750"/>
          </a:xfrm>
          <a:prstGeom prst="rect">
            <a:avLst/>
          </a:prstGeom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203848" y="2400785"/>
            <a:ext cx="4752528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350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Определение расходов на оплату труда работников муниципальных учреждений, повышение которой осуществляется в соответствии с Указами Президента РФ, исходя из сохранения средней заработной платы на уровне 2023 года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/>
        </p:blipFill>
        <p:spPr>
          <a:xfrm>
            <a:off x="6228184" y="4581128"/>
            <a:ext cx="2343150" cy="1504950"/>
          </a:xfrm>
          <a:prstGeom prst="rect">
            <a:avLst/>
          </a:prstGeom>
        </p:spPr>
      </p:pic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83568" y="4446310"/>
            <a:ext cx="5184576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350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Определение расходов на оплату труда иных работников муниципальных учреждений, повышение которой не осуществляется в соответствии с Указами Президента РФ, с учетом индексации фонда оплаты труда, и повышения минимального размера оплаты труда с 01.01.2024 г. до 19 242 руб.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4"/>
            <a:ext cx="7239000" cy="1943497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347864" y="1803392"/>
            <a:ext cx="51845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расходов на коммунальные услуги в соответствии с действующими на 01.01.2024 тарифами на коммунальные услуги, установленными агентством по тарифам и ценам Орловской области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347864" y="3384014"/>
            <a:ext cx="51125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бюджетных ассигнований на 2024 год с учетом районных программ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19872" y="4401596"/>
            <a:ext cx="49685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бюджетных ассигнований на реализацию национальных проектов, федеральных проектов исходя из условий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софинансирования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областным бюджетом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tretch/>
        </p:blipFill>
        <p:spPr>
          <a:xfrm>
            <a:off x="1187624" y="1844824"/>
            <a:ext cx="1988443" cy="936104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 cstate="print"/>
          <a:stretch/>
        </p:blipFill>
        <p:spPr>
          <a:xfrm>
            <a:off x="1259632" y="3284984"/>
            <a:ext cx="1916435" cy="79208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3" cstate="print"/>
          <a:stretch/>
        </p:blipFill>
        <p:spPr>
          <a:xfrm>
            <a:off x="1331640" y="4437112"/>
            <a:ext cx="1916435" cy="8640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214414" y="333374"/>
            <a:ext cx="7786741" cy="952485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40C0"/>
                </a:solidFill>
              </a:rPr>
              <a:t>«</a:t>
            </a:r>
            <a:r>
              <a:rPr lang="ru-RU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ПРОГРАММНАЯ» структура расходов бюджета</a:t>
            </a:r>
          </a:p>
        </p:txBody>
      </p:sp>
      <p:pic>
        <p:nvPicPr>
          <p:cNvPr id="5" name="Рисунок 4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560" y="1606296"/>
          <a:ext cx="7920881" cy="4342984"/>
        </p:xfrm>
        <a:graphic>
          <a:graphicData uri="http://schemas.openxmlformats.org/drawingml/2006/table">
            <a:tbl>
              <a:tblPr/>
              <a:tblGrid>
                <a:gridCol w="2640018"/>
                <a:gridCol w="2640018"/>
                <a:gridCol w="2640845"/>
              </a:tblGrid>
              <a:tr h="1056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СТРАТЕГИЧЕСКИЕ ПРИОРИТЕТЫ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ЦЕЛЬ И ЗАДАЧИ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ПОКАЗАТЕЛИ ЭФФЕКТИВНОСТИ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6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4406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Преимуществом программного бюджета является распределение расходов по муниципальным программам в соответствии с основными стратегическими приоритетами района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4406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имеет цель, задачи и целевые индикаторы, которые отражают степень их достижения (решения), то есть действия и средства районного бюджета направлены на достижение заданного результата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4406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 этом достигнутые значения целевых индикаторов по данному направлению сигнализируют о плохом или хорошем результате, необходимости принятия управленческих решений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42852"/>
            <a:ext cx="5643602" cy="64294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Расходы бюджета</a:t>
            </a:r>
            <a:endParaRPr lang="ru-RU" sz="36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42844" y="857232"/>
            <a:ext cx="900115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                </a:t>
            </a:r>
            <a:r>
              <a:rPr lang="ru-RU" sz="1600" b="1" i="1" dirty="0" smtClean="0">
                <a:solidFill>
                  <a:srgbClr val="004DE6"/>
                </a:solidFill>
                <a:latin typeface="Constantia" pitchFamily="18" charset="0"/>
              </a:rPr>
              <a:t>Расходы </a:t>
            </a:r>
            <a:r>
              <a:rPr lang="ru-RU" sz="1600" b="1" i="1" dirty="0">
                <a:solidFill>
                  <a:srgbClr val="004DE6"/>
                </a:solidFill>
                <a:latin typeface="Constantia" pitchFamily="18" charset="0"/>
              </a:rPr>
              <a:t>бюджета </a:t>
            </a:r>
            <a:r>
              <a:rPr lang="ru-RU" sz="1600" i="1" dirty="0">
                <a:latin typeface="Constantia" pitchFamily="18" charset="0"/>
              </a:rPr>
              <a:t>–  выплачиваемые из  бюджета денежные средства, за исключением средств, являющихся  в соответствии с БК РФ источниками финансирования дефицита бюджета (ст. 6 БК РФ).</a:t>
            </a:r>
          </a:p>
          <a:p>
            <a:endParaRPr lang="ru-RU" sz="1200" i="1" dirty="0">
              <a:latin typeface="Constantia" pitchFamily="18" charset="0"/>
            </a:endParaRPr>
          </a:p>
          <a:p>
            <a:r>
              <a:rPr lang="ru-RU" sz="1600" i="1" dirty="0">
                <a:latin typeface="Constantia" pitchFamily="18" charset="0"/>
              </a:rPr>
              <a:t>Расходы бюджета включают расходы на оказание муниципальных услуг, </a:t>
            </a:r>
            <a:r>
              <a:rPr lang="ru-RU" sz="1600" i="1" dirty="0" smtClean="0">
                <a:latin typeface="Constantia" pitchFamily="18" charset="0"/>
              </a:rPr>
              <a:t>социальное  обеспечение </a:t>
            </a:r>
            <a:r>
              <a:rPr lang="ru-RU" sz="1600" i="1" dirty="0">
                <a:latin typeface="Constantia" pitchFamily="18" charset="0"/>
              </a:rPr>
              <a:t>населения, бюджетные инвестиции, </a:t>
            </a:r>
            <a:r>
              <a:rPr lang="ru-RU" sz="1600" i="1" dirty="0" smtClean="0">
                <a:latin typeface="Constantia" pitchFamily="18" charset="0"/>
              </a:rPr>
              <a:t>предоставление межбюджетных </a:t>
            </a:r>
          </a:p>
          <a:p>
            <a:endParaRPr lang="ru-RU" sz="1600" i="1" dirty="0" smtClean="0">
              <a:latin typeface="Constantia" pitchFamily="18" charset="0"/>
            </a:endParaRPr>
          </a:p>
          <a:p>
            <a:r>
              <a:rPr lang="ru-RU" sz="1600" i="1" dirty="0" smtClean="0">
                <a:latin typeface="Constantia" pitchFamily="18" charset="0"/>
              </a:rPr>
              <a:t>трансфертов</a:t>
            </a:r>
            <a:r>
              <a:rPr lang="ru-RU" sz="1600" i="1" dirty="0">
                <a:latin typeface="Constantia" pitchFamily="18" charset="0"/>
              </a:rPr>
              <a:t>, </a:t>
            </a:r>
            <a:r>
              <a:rPr lang="ru-RU" sz="1600" i="1" dirty="0" smtClean="0">
                <a:latin typeface="Constantia" pitchFamily="18" charset="0"/>
              </a:rPr>
              <a:t>обслуживание </a:t>
            </a:r>
            <a:r>
              <a:rPr lang="ru-RU" sz="1600" i="1" dirty="0">
                <a:latin typeface="Constantia" pitchFamily="18" charset="0"/>
              </a:rPr>
              <a:t>муниципального  долга</a:t>
            </a:r>
            <a:r>
              <a:rPr lang="ru-RU" sz="1600" i="1" dirty="0" smtClean="0">
                <a:latin typeface="Constantia" pitchFamily="18" charset="0"/>
              </a:rPr>
              <a:t>.</a:t>
            </a:r>
          </a:p>
          <a:p>
            <a:endParaRPr lang="ru-RU" sz="1400" i="1" dirty="0" smtClean="0">
              <a:latin typeface="Constantia" pitchFamily="18" charset="0"/>
            </a:endParaRPr>
          </a:p>
          <a:p>
            <a:r>
              <a:rPr lang="ru-RU" sz="1600" b="1" i="1" dirty="0" smtClean="0">
                <a:solidFill>
                  <a:srgbClr val="004DE6"/>
                </a:solidFill>
                <a:latin typeface="Constantia" pitchFamily="18" charset="0"/>
              </a:rPr>
              <a:t>Расходы</a:t>
            </a:r>
            <a:r>
              <a:rPr lang="ru-RU" sz="1600" b="1" i="1" dirty="0">
                <a:solidFill>
                  <a:srgbClr val="004DE6"/>
                </a:solidFill>
                <a:latin typeface="Constantia" pitchFamily="18" charset="0"/>
              </a:rPr>
              <a:t> местных бюджетов</a:t>
            </a:r>
            <a:r>
              <a:rPr lang="ru-RU" sz="1600" b="1" i="1" dirty="0">
                <a:latin typeface="Constantia" pitchFamily="18" charset="0"/>
              </a:rPr>
              <a:t> </a:t>
            </a:r>
          </a:p>
          <a:p>
            <a:r>
              <a:rPr lang="ru-RU" sz="1600" i="1" dirty="0">
                <a:latin typeface="Constantia" pitchFamily="18" charset="0"/>
              </a:rPr>
              <a:t>также определяют как </a:t>
            </a:r>
            <a:endParaRPr lang="ru-RU" sz="1600" i="1" dirty="0" smtClean="0">
              <a:latin typeface="Constantia" pitchFamily="18" charset="0"/>
            </a:endParaRPr>
          </a:p>
          <a:p>
            <a:r>
              <a:rPr lang="ru-RU" sz="1600" i="1" dirty="0" smtClean="0">
                <a:latin typeface="Constantia" pitchFamily="18" charset="0"/>
              </a:rPr>
              <a:t>денежные  средства</a:t>
            </a:r>
            <a:r>
              <a:rPr lang="ru-RU" sz="1600" i="1" dirty="0">
                <a:latin typeface="Constantia" pitchFamily="18" charset="0"/>
              </a:rPr>
              <a:t>,  </a:t>
            </a:r>
            <a:endParaRPr lang="ru-RU" sz="1600" i="1" dirty="0" smtClean="0">
              <a:latin typeface="Constantia" pitchFamily="18" charset="0"/>
            </a:endParaRPr>
          </a:p>
          <a:p>
            <a:r>
              <a:rPr lang="ru-RU" sz="1600" i="1" dirty="0" smtClean="0">
                <a:latin typeface="Constantia" pitchFamily="18" charset="0"/>
              </a:rPr>
              <a:t>направляемые </a:t>
            </a:r>
            <a:r>
              <a:rPr lang="ru-RU" sz="1600" i="1" dirty="0">
                <a:latin typeface="Constantia" pitchFamily="18" charset="0"/>
              </a:rPr>
              <a:t>на </a:t>
            </a:r>
            <a:r>
              <a:rPr lang="ru-RU" sz="1600" i="1" dirty="0" smtClean="0">
                <a:latin typeface="Constantia" pitchFamily="18" charset="0"/>
              </a:rPr>
              <a:t>финансовое </a:t>
            </a:r>
          </a:p>
          <a:p>
            <a:r>
              <a:rPr lang="ru-RU" sz="1600" i="1" dirty="0" smtClean="0">
                <a:latin typeface="Constantia" pitchFamily="18" charset="0"/>
              </a:rPr>
              <a:t>обеспечение  решения вопросов </a:t>
            </a:r>
            <a:r>
              <a:rPr lang="ru-RU" sz="1600" i="1" dirty="0">
                <a:latin typeface="Constantia" pitchFamily="18" charset="0"/>
              </a:rPr>
              <a:t> </a:t>
            </a:r>
            <a:endParaRPr lang="ru-RU" sz="1600" i="1" dirty="0" smtClean="0">
              <a:latin typeface="Constantia" pitchFamily="18" charset="0"/>
            </a:endParaRPr>
          </a:p>
          <a:p>
            <a:r>
              <a:rPr lang="ru-RU" sz="1600" i="1" dirty="0" smtClean="0">
                <a:latin typeface="Constantia" pitchFamily="18" charset="0"/>
              </a:rPr>
              <a:t>местного</a:t>
            </a:r>
            <a:r>
              <a:rPr lang="ru-RU" sz="1600" i="1" dirty="0">
                <a:latin typeface="Constantia" pitchFamily="18" charset="0"/>
              </a:rPr>
              <a:t> значения, </a:t>
            </a:r>
          </a:p>
          <a:p>
            <a:r>
              <a:rPr lang="ru-RU" sz="1600" i="1" dirty="0">
                <a:latin typeface="Constantia" pitchFamily="18" charset="0"/>
              </a:rPr>
              <a:t>отдельных переданных </a:t>
            </a:r>
          </a:p>
          <a:p>
            <a:r>
              <a:rPr lang="ru-RU" sz="1600" i="1" dirty="0" smtClean="0">
                <a:latin typeface="Constantia" pitchFamily="18" charset="0"/>
              </a:rPr>
              <a:t>Государственных  </a:t>
            </a:r>
          </a:p>
          <a:p>
            <a:r>
              <a:rPr lang="ru-RU" sz="1600" i="1" dirty="0" smtClean="0">
                <a:latin typeface="Constantia" pitchFamily="18" charset="0"/>
              </a:rPr>
              <a:t>полномочий</a:t>
            </a:r>
            <a:endParaRPr lang="ru-RU" sz="1600" i="1" dirty="0">
              <a:latin typeface="Constantia" pitchFamily="18" charset="0"/>
            </a:endParaRPr>
          </a:p>
          <a:p>
            <a:r>
              <a:rPr lang="ru-RU" sz="1600" i="1" dirty="0">
                <a:latin typeface="Constantia" pitchFamily="18" charset="0"/>
              </a:rPr>
              <a:t> и осуществления </a:t>
            </a:r>
            <a:endParaRPr lang="ru-RU" sz="1600" i="1" dirty="0" smtClean="0">
              <a:latin typeface="Constantia" pitchFamily="18" charset="0"/>
            </a:endParaRPr>
          </a:p>
          <a:p>
            <a:r>
              <a:rPr lang="ru-RU" sz="1600" i="1" dirty="0" smtClean="0">
                <a:latin typeface="Constantia" pitchFamily="18" charset="0"/>
              </a:rPr>
              <a:t>Функций  </a:t>
            </a:r>
            <a:r>
              <a:rPr lang="ru-RU" sz="1600" i="1" dirty="0">
                <a:latin typeface="Constantia" pitchFamily="18" charset="0"/>
              </a:rPr>
              <a:t>органов местного</a:t>
            </a:r>
          </a:p>
          <a:p>
            <a:r>
              <a:rPr lang="ru-RU" sz="1600" i="1" dirty="0">
                <a:latin typeface="Constantia" pitchFamily="18" charset="0"/>
              </a:rPr>
              <a:t> </a:t>
            </a:r>
            <a:r>
              <a:rPr lang="ru-RU" sz="1600" i="1" dirty="0" smtClean="0">
                <a:latin typeface="Constantia" pitchFamily="18" charset="0"/>
              </a:rPr>
              <a:t>самоуправления</a:t>
            </a:r>
            <a:endParaRPr lang="ru-RU" sz="1400" i="1" dirty="0">
              <a:latin typeface="Constant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514833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260648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Дол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929066"/>
            <a:ext cx="278605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2"/>
          <p:cNvSpPr>
            <a:spLocks noGrp="1"/>
          </p:cNvSpPr>
          <p:nvPr>
            <p:ph type="title"/>
          </p:nvPr>
        </p:nvSpPr>
        <p:spPr bwMode="auto">
          <a:xfrm>
            <a:off x="1357290" y="214290"/>
            <a:ext cx="7461273" cy="1071570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Основные характеристики районного бюджета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80391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https://kolpna-adm.ru/files/uploads/images/gerb_kor_kolp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67544" y="2306622"/>
            <a:ext cx="32403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ПРЕДЕЛЬНЫЙ ОБЪЕМ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МУНИЦИПАЛЬНОГО ДОЛГА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2024 год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2025 год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2026 год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WordArt 2"/>
          <p:cNvSpPr>
            <a:spLocks noChangeArrowheads="1" noChangeShapeType="1" noTextEdit="1"/>
          </p:cNvSpPr>
          <p:nvPr/>
        </p:nvSpPr>
        <p:spPr bwMode="auto">
          <a:xfrm>
            <a:off x="4283968" y="2204864"/>
            <a:ext cx="3960440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2024 год  млн.руб.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Рисунок 9" descr="https://sun9-26.userapi.com/impg/XGEUFV3hf1LezRlmb3PtqGfQ7sD8RlfmgBlmAA/SgYcITOShpU.jpg?size=1062x590&amp;quality=96&amp;sign=f7c500c4de41ef9f95bb33889286358d&amp;c_uniq_tag=5BsPf4Z24SNbR6NlITyWb-rQ_ticplLL3P10eXOtpdI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645024"/>
            <a:ext cx="46805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788024" y="4396112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367,0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6732240" y="4978799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373,4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5796136" y="3294658"/>
            <a:ext cx="7200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7239000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3" name="WordArt 1"/>
          <p:cNvSpPr>
            <a:spLocks noChangeArrowheads="1" noChangeShapeType="1" noTextEdit="1"/>
          </p:cNvSpPr>
          <p:nvPr/>
        </p:nvSpPr>
        <p:spPr bwMode="auto">
          <a:xfrm>
            <a:off x="1619672" y="260648"/>
            <a:ext cx="6048672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ПЛАНОВЫЙ ПЕРИОД</a:t>
            </a:r>
            <a:endParaRPr lang="ru-RU" sz="3600" kern="10" spc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539552" y="1412776"/>
            <a:ext cx="2664296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2025 год</a:t>
            </a:r>
            <a:endParaRPr lang="ru-RU" sz="3600" b="1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auto">
          <a:xfrm>
            <a:off x="5508104" y="1340768"/>
            <a:ext cx="2664296" cy="8640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2026 год</a:t>
            </a:r>
            <a:endParaRPr lang="ru-RU" sz="3600" b="1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10" name="Рисунок 9" descr="https://sun9-26.userapi.com/impg/XGEUFV3hf1LezRlmb3PtqGfQ7sD8RlfmgBlmAA/SgYcITOShpU.jpg?size=1062x590&amp;quality=96&amp;sign=f7c500c4de41ef9f95bb33889286358d&amp;c_uniq_tag=5BsPf4Z24SNbR6NlITyWb-rQ_ticplLL3P10eXOtpdI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un9-26.userapi.com/impg/XGEUFV3hf1LezRlmb3PtqGfQ7sD8RlfmgBlmAA/SgYcITOShpU.jpg?size=1062x590&amp;quality=96&amp;sign=f7c500c4de41ef9f95bb33889286358d&amp;c_uniq_tag=5BsPf4Z24SNbR6NlITyWb-rQ_ticplLL3P10eXOtpdI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971600" y="3659996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389,1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843808" y="4343640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398,5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699792" y="3011214"/>
            <a:ext cx="7200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5220072" y="3713929"/>
            <a:ext cx="10801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314,8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6804248" y="4348726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320,4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804248" y="2977563"/>
            <a:ext cx="7200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5,6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>
          <a:xfrm>
            <a:off x="928662" y="-171400"/>
            <a:ext cx="7603778" cy="1080120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СТРУКТУРА ДОХОДОВ </a:t>
            </a:r>
            <a:b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</a:b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РАЙОННОГО БЮДЖЕТА (тыс. руб.)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4" y="908718"/>
          <a:ext cx="8928993" cy="584871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0867"/>
                <a:gridCol w="1197008"/>
                <a:gridCol w="1275574"/>
                <a:gridCol w="1275544"/>
              </a:tblGrid>
              <a:tr h="7832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налогов и сборов</a:t>
                      </a:r>
                      <a:endParaRPr lang="ru-RU" sz="14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 доходов                                         2024 год</a:t>
                      </a:r>
                      <a:endParaRPr lang="ru-RU" sz="14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 доходов                                         2025 год</a:t>
                      </a:r>
                      <a:endParaRPr lang="ru-RU" sz="14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 доходов                                         2026 год</a:t>
                      </a:r>
                      <a:endParaRPr lang="ru-RU" sz="14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273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1</a:t>
                      </a:r>
                      <a:endParaRPr lang="ru-RU" sz="1000" b="1" i="1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+mn-lt"/>
                        </a:rPr>
                        <a:t>2</a:t>
                      </a:r>
                      <a:endParaRPr lang="ru-RU" sz="1000" b="1" i="1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+mn-lt"/>
                        </a:rPr>
                        <a:t>3</a:t>
                      </a:r>
                      <a:endParaRPr lang="ru-RU" sz="900" b="1" i="1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+mn-lt"/>
                        </a:rPr>
                        <a:t>4</a:t>
                      </a:r>
                      <a:endParaRPr lang="ru-RU" sz="900" b="1" i="1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287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65 980,2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70 452,6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75 111,8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226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Налог на доходы физических лиц по единым нормативам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29 281,9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32 628,8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35 719,9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6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Акцизы на нефтепродукты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19 188,9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19 646,1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20 341,0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99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7 612,0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7 993,0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8 733,0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2775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7 109,4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7 322,7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7 395,9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0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1 500,0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 1 560,0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1 620,0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6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1 288,0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1 302,0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1 302,0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6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46 358,8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46 973,8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46 986,8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99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Доходы в виде прибыли, приходящейся на доли в уставных капиталах(дивиденды)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21,0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22,0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23,0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6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Арендная плата за землю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42 600,0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43 650,0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44 050,0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6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Доходы от аренды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1 100,0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1 150,0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1 250,0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6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82,8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82,8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82,8</a:t>
                      </a:r>
                    </a:p>
                  </a:txBody>
                  <a:tcPr marL="9525" marR="9525" marT="9525" marB="0" anchor="b"/>
                </a:tc>
              </a:tr>
              <a:tr h="259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85,0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90,0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9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2 350,0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1 850,0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1 350,0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9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Штрафные санкции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65,0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69,0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71,0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9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60,0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65,0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96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/>
                        </a:rPr>
                        <a:t>ИТОГО СОБСТВЕННЫХ  ДОХОДОВ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111 284,0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116 326,4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120 903,6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Рисунок 4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60648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15262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Что такое «бюджет для граждан»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7170" name="Содержимое 2"/>
          <p:cNvSpPr>
            <a:spLocks noGrp="1"/>
          </p:cNvSpPr>
          <p:nvPr>
            <p:ph type="body" idx="1"/>
          </p:nvPr>
        </p:nvSpPr>
        <p:spPr>
          <a:xfrm>
            <a:off x="1000100" y="1071546"/>
            <a:ext cx="7810504" cy="567055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1600" b="1" dirty="0" smtClean="0">
                <a:solidFill>
                  <a:schemeClr val="accent1"/>
                </a:solidFill>
                <a:latin typeface="Georgia" pitchFamily="18" charset="0"/>
              </a:rPr>
              <a:t>«Бюджет для граждан»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познакомит Вас с положениями основного финансового документа Колпнянского района – Решением Колпнянского районного Совета народных депутатов «О бюджете Колпнянского района на 2024 год и плановый период 2025 и 2026 годов»</a:t>
            </a:r>
          </a:p>
          <a:p>
            <a:pPr algn="just" eaLnBrk="1" hangingPunct="1"/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just" eaLnBrk="1" hangingPunct="1"/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just" eaLnBrk="1" hangingPunct="1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 и пенсионерам и другим категориям населения, так как бюджет муниципального района затрагивает интересы каждого жителя Колпнянского района.</a:t>
            </a:r>
          </a:p>
          <a:p>
            <a:pPr algn="just" eaLnBrk="1" hangingPunct="1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Граждане – и как налогоплательщики, и как потребители общественных благ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  <a:p>
            <a:pPr algn="just" eaLnBrk="1" hangingPunct="1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Мы постарались в доступной и понятной для граждан форме показать основные параметры бюджета муниципального района.</a:t>
            </a:r>
          </a:p>
          <a:p>
            <a:pPr algn="just" eaLnBrk="1" hangingPunct="1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Администрация Колпнянского района ведет активную работу по размещению на официальном сайте </a:t>
            </a:r>
            <a:r>
              <a:rPr lang="ru-RU" sz="1600" dirty="0" smtClean="0">
                <a:solidFill>
                  <a:srgbClr val="0040C0"/>
                </a:solidFill>
                <a:latin typeface="Georgia" pitchFamily="18" charset="0"/>
              </a:rPr>
              <a:t>(</a:t>
            </a:r>
            <a:r>
              <a:rPr lang="en-US" sz="1600" dirty="0" smtClean="0">
                <a:solidFill>
                  <a:srgbClr val="0040C0"/>
                </a:solidFill>
                <a:latin typeface="Georgia" pitchFamily="18" charset="0"/>
              </a:rPr>
              <a:t>www.kolpna-adm.ru</a:t>
            </a:r>
            <a:r>
              <a:rPr lang="ru-RU" sz="1600" dirty="0" smtClean="0">
                <a:solidFill>
                  <a:srgbClr val="0040C0"/>
                </a:solidFill>
                <a:latin typeface="Georgia" pitchFamily="18" charset="0"/>
              </a:rPr>
              <a:t>)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информации о составлении, изменении и исполнении бюджета. Наш район успешно выполняет задачу, поставленную Президентом России - публиковать на всех уровнях власти «бюджеты для граждан».</a:t>
            </a:r>
          </a:p>
          <a:p>
            <a:pPr eaLnBrk="1" hangingPunct="1"/>
            <a:endParaRPr lang="ru-RU" dirty="0" smtClean="0">
              <a:latin typeface="Calibri" pitchFamily="34" charset="0"/>
            </a:endParaRPr>
          </a:p>
        </p:txBody>
      </p:sp>
      <p:pic>
        <p:nvPicPr>
          <p:cNvPr id="5" name="Рисунок 4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8640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>
          <a:xfrm>
            <a:off x="1435608" y="274638"/>
            <a:ext cx="7498080" cy="296842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512" y="152877"/>
          <a:ext cx="8858310" cy="6406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246"/>
                <a:gridCol w="1107296"/>
                <a:gridCol w="1176502"/>
                <a:gridCol w="1107266"/>
              </a:tblGrid>
              <a:tr h="213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 smtClean="0">
                          <a:latin typeface="Arial Cyr"/>
                        </a:rPr>
                        <a:t>3</a:t>
                      </a:r>
                      <a:endParaRPr lang="ru-RU" sz="900" b="1" i="1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Arial Cyr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329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5888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>
                          <a:latin typeface="Times New Roman"/>
                        </a:rPr>
                        <a:t>Дотации   бюджетам   </a:t>
                      </a:r>
                      <a:r>
                        <a:rPr lang="ru-RU" sz="900" b="0" i="0" u="none" strike="noStrike" dirty="0" smtClean="0">
                          <a:latin typeface="Times New Roman"/>
                        </a:rPr>
                        <a:t>муниципальных  </a:t>
                      </a:r>
                      <a:r>
                        <a:rPr lang="ru-RU" sz="900" b="0" i="0" u="none" strike="noStrike" dirty="0">
                          <a:latin typeface="Times New Roman"/>
                        </a:rPr>
                        <a:t>районов   на выравнивание </a:t>
                      </a:r>
                      <a:r>
                        <a:rPr lang="ru-RU" sz="900" b="0" i="0" u="none" strike="noStrike" dirty="0" smtClean="0">
                          <a:latin typeface="Times New Roman"/>
                        </a:rPr>
                        <a:t>бюджетной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о</a:t>
                      </a:r>
                      <a:r>
                        <a:rPr lang="ru-RU" sz="900" b="0" i="0" u="none" strike="noStrike" dirty="0" smtClean="0">
                          <a:latin typeface="Times New Roman"/>
                        </a:rPr>
                        <a:t>беспеченности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77 043,0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64 909,0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64 185,0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753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latin typeface="Times New Roman"/>
                        </a:rPr>
                        <a:t>Субсидии бюджетам муниципальных районов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Times New Roman"/>
                        </a:rPr>
                        <a:t>10</a:t>
                      </a:r>
                      <a:r>
                        <a:rPr lang="en-US" sz="900" b="0" i="0" u="none" strike="noStrike" baseline="0" dirty="0" smtClean="0">
                          <a:latin typeface="Times New Roman"/>
                        </a:rPr>
                        <a:t> 000.0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Times New Roman"/>
                        </a:rPr>
                        <a:t>10 000.0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Times New Roman"/>
                        </a:rPr>
                        <a:t>10 000.0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138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Субсидии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бюджетам муниципальных районов на обеспечение мероприятий по модернизации систем коммунальной инфраструктуры за счет средств, поступивших от публично-правовой компании «Фонд развития территорий»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2 655,0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78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Субсидии бюджетам муниципальных районов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на обеспечение мероприятий по модернизации систем коммунальной инфраструктуры за счет средств бюджетов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262,6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95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Субсидии бюджетам на </a:t>
                      </a:r>
                      <a:r>
                        <a:rPr lang="ru-RU" sz="900" b="0" i="0" u="none" strike="noStrike" dirty="0" err="1" smtClean="0">
                          <a:latin typeface="Times New Roman"/>
                        </a:rPr>
                        <a:t>софинансирование</a:t>
                      </a:r>
                      <a:r>
                        <a:rPr lang="ru-RU" sz="900" b="0" i="0" u="none" strike="noStrike" dirty="0" smtClean="0">
                          <a:latin typeface="Times New Roman"/>
                        </a:rPr>
                        <a:t> расходных обязательств субъектов РФ, связанных с реализацией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федеральной целевой программы «Увековечение памяти погибших при защите Отечества на 2019-2024 годы»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600,0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753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latin typeface="Times New Roman"/>
                        </a:rPr>
                        <a:t>Субсидии бюджетам муниципальных районов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4 293,6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4 238,6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4 162,1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95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Субсидии бюджетам муниципальных районов на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1 469,0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1 725,7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1 645,2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95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Субсидии бюджетам муниципальных районов на реализацию мероприятий по модернизации школьных систем образования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67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454,4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37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latin typeface="Times New Roman"/>
                        </a:rPr>
                        <a:t>Прочие субсидии бюджетам муниципальных районов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2 855,5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9 657,1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2 855,5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7904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>
                          <a:latin typeface="Times New Roman"/>
                        </a:rPr>
                        <a:t>Субвенции  бюджетам  муниципальных   районов   на ежемесячное денежное вознаграждение  за  классное руководство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1 681,9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1 800,7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1 766,9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7904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>
                          <a:latin typeface="Times New Roman"/>
                        </a:rPr>
                        <a:t>Субвенции  бюджетам  муниципальных   районов   на выполнение  передаваемых   полномочий   субъектов РФ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9 659,2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9 659,2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9 659,2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7904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>
                          <a:latin typeface="Times New Roman"/>
                        </a:rPr>
                        <a:t>Субвенции  бюджетам  муниципальных   районов   на содержание ребенка в  семье  опекуна  и  приемной семье, а также на оплату труда приемному родителю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1 692,4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1 692,4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1 692,4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1388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>
                          <a:latin typeface="Times New Roman"/>
                        </a:rPr>
                        <a:t>Субвенции  бюджетам  муниципальных   районов   на  компенсацию   части   родительской    платы    за   содержание      ребенка      в      муниципальных  образовательных учреждениях, реализующие основную  общеобразовательную     программу     дошкольного образования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713,0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713,0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713,0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138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latin typeface="Times New Roman"/>
                        </a:rPr>
                        <a:t>Субвенции бюджетам муниципальных районов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2 184,8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5 611,4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6 554,5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979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>
                          <a:latin typeface="Times New Roman"/>
                        </a:rPr>
                        <a:t>Субвенции  бюджетам  муниципальных   районов   на осуществление  первичного  воинского   учета   на    территориях, где отсутствуют военные комиссариаты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1 211,3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1 335,1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1 461,0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979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Субвенции бюджетам муниципальных</a:t>
                      </a:r>
                      <a:r>
                        <a:rPr lang="ru-RU" sz="900" b="0" i="0" u="none" strike="noStrike" baseline="0" dirty="0" smtClean="0">
                          <a:latin typeface="Times New Roman"/>
                        </a:rPr>
                        <a:t> районов на осуществление полномочий по составлению (изменению) списков кандидатов в присяжные заседатели федеральных судов общей юрисдикции в РФ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1,6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1,6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45,0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979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Прочие субвенции бюджетам муниципальных районов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124 545,3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80 777,0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latin typeface="Times New Roman"/>
                        </a:rPr>
                        <a:t>75 844,1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>
          <a:xfrm>
            <a:off x="1435608" y="274638"/>
            <a:ext cx="7498080" cy="296842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2844" y="142852"/>
          <a:ext cx="8858314" cy="400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9856"/>
                <a:gridCol w="1350133"/>
                <a:gridCol w="1181367"/>
                <a:gridCol w="1186958"/>
              </a:tblGrid>
              <a:tr h="343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Arial Cyr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Arial Cyr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5105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Межбюджетные трансферты, передаваемые бюджетам сельских поселений из бюджетов муниципальных  районов на осуществление части полномочий  по решению вопросов  местного значения в соответствии с заключенными  соглашениями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3 559,0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3 559,0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3</a:t>
                      </a:r>
                      <a:r>
                        <a:rPr lang="ru-RU" sz="1200" b="0" i="0" u="none" strike="noStrike" baseline="0" dirty="0" smtClean="0"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smtClean="0">
                          <a:latin typeface="Times New Roman"/>
                        </a:rPr>
                        <a:t>559,0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10574"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1200" b="0" i="0" u="none" strike="noStrike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+mn-cs"/>
                        </a:rPr>
                        <a:t>Межбюджетные трансферты, передаваемые бюджетам муниципальных районов на проведение мероприятий по обеспечению деятельности 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kumimoji="0" lang="ru-RU" sz="1200" b="0" i="0" u="none" strike="noStrike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743,4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743,4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898,6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71881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latin typeface="Times New Roman"/>
                        </a:rPr>
                        <a:t>Межбюджетные трансферты бюджетам муниципальных районов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8 749,4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8 749,4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8 749,4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3186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Прочие межбюджетные трансферты, передаваемые бюджетам муниципальных районов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1 666,0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8631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Поступления</a:t>
                      </a:r>
                      <a:r>
                        <a:rPr lang="ru-RU" sz="1200" b="0" i="0" u="none" strike="noStrike" baseline="0" dirty="0" smtClean="0">
                          <a:latin typeface="Times New Roman"/>
                        </a:rPr>
                        <a:t> от денежных пожертвований, предоставляемых  физическими лицами получателям средств бюджетов муниципальных районов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6175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1" i="0" u="none" strike="noStrike">
                          <a:latin typeface="Times New Roman"/>
                        </a:rPr>
                        <a:t>ИТОГО БЕЗВОЗМЕЗДНЫХ ПЕРЕЧИСЛЕНИЙ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255 686,0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272 727,0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193 890,9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1" i="0" u="none" strike="noStrike" dirty="0">
                          <a:latin typeface="Times New Roman"/>
                        </a:rPr>
                        <a:t>ВСЕГО  ДОХОДОВ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366 970,0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389 053,4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314 794,5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Picture 5" descr="C:\Users\Fin1\Desktop\Бюджет для граждан\Структ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4320480" cy="244827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93096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42852"/>
            <a:ext cx="7498080" cy="12858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ДИНАМИКА ДОХОДОВ РАЙОННОГО БЮДЖЕТА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99592" y="260648"/>
          <a:ext cx="7992888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260648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285852" y="142852"/>
            <a:ext cx="7715304" cy="909884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Расходы районного бюджета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920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187624" y="1196752"/>
            <a:ext cx="7200800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РАСПРЕДЕЛЕННЫЕ РАСХОДЫ, МЛН.РУБ.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683568" y="2348880"/>
            <a:ext cx="1944216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2024 год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3491880" y="2420888"/>
            <a:ext cx="2088232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2025 год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6300192" y="2420888"/>
            <a:ext cx="2160240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2026 год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55576" y="3810837"/>
            <a:ext cx="1728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373,4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779912" y="3804465"/>
            <a:ext cx="1728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398,5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444208" y="3760257"/>
            <a:ext cx="1656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320,4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http://bogorodskoe43.ru/uploads/posts/2015-11/1448463192_b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28083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https://thumbs.dreamstime.com/b/%D0%BA%D0%BE%D0%BC%D0%B0%D0%BD%D0%B4%D0%B0-%D0%B0%D0%BD%D0%B0%D0%BB%D0%B8%D0%B7%D0%B8%D1%80%D1%83%D0%B5%D1%82-%D0%BE%D0%B1%D1%89%D0%B5%D1%84%D0%B8%D1%80%D0%BC%D0%B5%D0%BD%D0%BD%D1%8B%D0%B5-%D1%80%D0%B0%D1%81%D1%85%D0%BE%D0%B4%D1%8B-%D0%B3%D0%BE%D0%B4%D0%BE%D0%B2%D0%BE%D0%B3%D0%BE-%D0%B1%D1%8E%D0%B4%D0%B6%D0%B5%D1%82%D0%B0-107916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725144"/>
            <a:ext cx="5472608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3414"/>
          <a:stretch>
            <a:fillRect/>
          </a:stretch>
        </p:blipFill>
        <p:spPr bwMode="auto">
          <a:xfrm>
            <a:off x="395536" y="5229200"/>
            <a:ext cx="82809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857224" y="0"/>
            <a:ext cx="7429552" cy="1142984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«ОТРАСЛЕВАЯ» структура расходов районного бюджета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1287108"/>
          <a:ext cx="8280920" cy="3923842"/>
        </p:xfrm>
        <a:graphic>
          <a:graphicData uri="http://schemas.openxmlformats.org/drawingml/2006/table">
            <a:tbl>
              <a:tblPr/>
              <a:tblGrid>
                <a:gridCol w="3672408"/>
                <a:gridCol w="1512168"/>
                <a:gridCol w="1584176"/>
                <a:gridCol w="1512168"/>
              </a:tblGrid>
              <a:tr h="754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rebuchet MS"/>
                          <a:cs typeface="Times New Roman"/>
                        </a:rPr>
                        <a:t>Наименование</a:t>
                      </a:r>
                      <a:endParaRPr lang="ru-RU" sz="9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500" b="1" kern="0">
                          <a:solidFill>
                            <a:srgbClr val="63242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  <a:r>
                        <a:rPr lang="ru-RU" sz="900" b="1" kern="0">
                          <a:solidFill>
                            <a:srgbClr val="632423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kern="0">
                          <a:solidFill>
                            <a:srgbClr val="31849B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(ТЫС. РУБ.)</a:t>
                      </a:r>
                      <a:endParaRPr lang="ru-RU" sz="900" b="1" kern="0">
                        <a:solidFill>
                          <a:srgbClr val="365F91"/>
                        </a:solidFill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500" b="1" kern="0">
                          <a:solidFill>
                            <a:srgbClr val="63242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2025 год</a:t>
                      </a:r>
                      <a:r>
                        <a:rPr lang="ru-RU" sz="900" b="1" kern="0">
                          <a:solidFill>
                            <a:srgbClr val="31849B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kern="0">
                          <a:solidFill>
                            <a:srgbClr val="31849B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(ТЫС. РУБ.)</a:t>
                      </a:r>
                      <a:endParaRPr lang="ru-RU" sz="900" b="1" kern="0">
                        <a:solidFill>
                          <a:srgbClr val="365F91"/>
                        </a:solidFill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500" b="1" kern="0">
                          <a:solidFill>
                            <a:srgbClr val="63242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2026 год</a:t>
                      </a:r>
                      <a:r>
                        <a:rPr lang="ru-RU" sz="900" b="1" kern="0">
                          <a:solidFill>
                            <a:srgbClr val="31849B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kern="0">
                          <a:solidFill>
                            <a:srgbClr val="31849B"/>
                          </a:solidFill>
                          <a:latin typeface="Trebuchet MS"/>
                          <a:ea typeface="Times New Roman"/>
                          <a:cs typeface="Times New Roman"/>
                        </a:rPr>
                        <a:t>(ТЫС. РУБ.)</a:t>
                      </a:r>
                      <a:endParaRPr lang="ru-RU" sz="900" b="1" kern="0">
                        <a:solidFill>
                          <a:srgbClr val="365F91"/>
                        </a:solidFill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ОБЩЕГОСУДАРСТВЕННЫЕ РАСХОДЫ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52 948,4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53 499,4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53 502,8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НАЦИОНАЛЬНАЯ ОБОРОНА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1 211,3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1 335,1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1 461,0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НАЦИОНАЛЬНАЯ ЭКОНОМИКА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33 186,3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32 804,1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33 499,0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rebuchet MS"/>
                          <a:cs typeface="Times New Roman"/>
                        </a:rPr>
                        <a:t>ЖИЛИЩНО – КОММУНАЛЬНОЕ ХОЗЯЙСТВО</a:t>
                      </a:r>
                      <a:endParaRPr lang="ru-RU" sz="9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6 675,0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3 100,0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rebuchet MS"/>
                          <a:cs typeface="Times New Roman"/>
                        </a:rPr>
                        <a:t>3 100,0</a:t>
                      </a:r>
                      <a:endParaRPr lang="ru-RU" sz="9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ОБРАЗОВАНИЕ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235 779,3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261 206,5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182 060,9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КУЛЬТУРА, КИНЕМАТОГРАФИЯ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26 950,4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26 455,4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26 366,0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СОЦИАЛЬНАЯ ПОЛИТИКА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7 595,6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11 472,9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11 801,6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ФИЗИЧЕСКАЯ КУЛЬТУРА И СПОРТ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400,0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10,0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МЕЖБЮДЖЕТНЫЕ ТРАНСФЕРТЫ ОБЩЕГО ХАРАКТЕРА БЮДЖЕТАМ СУБЪЕКТОВ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8 613,5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8 613,5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rebuchet MS"/>
                          <a:cs typeface="Times New Roman"/>
                        </a:rPr>
                        <a:t>8 613,5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rebuchet MS"/>
                          <a:cs typeface="Times New Roman"/>
                        </a:rPr>
                        <a:t>ИТОГО РАСХОДОВ: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rebuchet MS"/>
                          <a:cs typeface="Times New Roman"/>
                        </a:rPr>
                        <a:t>373 369,8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rebuchet MS"/>
                          <a:cs typeface="Times New Roman"/>
                        </a:rPr>
                        <a:t>398 496,9</a:t>
                      </a:r>
                      <a:endParaRPr lang="ru-RU" sz="9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rebuchet MS"/>
                          <a:cs typeface="Times New Roman"/>
                        </a:rPr>
                        <a:t>320 414,8</a:t>
                      </a:r>
                      <a:endParaRPr lang="ru-RU" sz="9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56795" marR="56795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00100" y="142852"/>
            <a:ext cx="7858179" cy="1071569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«ПРОГРАММНАЯ» структура расходов районного бюджета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650" r="18251"/>
          <a:stretch>
            <a:fillRect/>
          </a:stretch>
        </p:blipFill>
        <p:spPr bwMode="auto">
          <a:xfrm>
            <a:off x="142844" y="1142984"/>
            <a:ext cx="8798470" cy="116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2307336"/>
          <a:ext cx="8280919" cy="3929975"/>
        </p:xfrm>
        <a:graphic>
          <a:graphicData uri="http://schemas.openxmlformats.org/drawingml/2006/table">
            <a:tbl>
              <a:tblPr/>
              <a:tblGrid>
                <a:gridCol w="2614326"/>
                <a:gridCol w="1385779"/>
                <a:gridCol w="2895923"/>
                <a:gridCol w="1384891"/>
              </a:tblGrid>
              <a:tr h="1122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Impact"/>
                          <a:ea typeface="Calibri"/>
                          <a:cs typeface="Times New Roman"/>
                        </a:rPr>
                        <a:t>ПРОГРАММНЫЕ РАСХОДЫ, МЛН.РУБ.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Impact"/>
                          <a:ea typeface="Calibri"/>
                          <a:cs typeface="Times New Roman"/>
                        </a:rPr>
                        <a:t>% в общих расходах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latin typeface="Impact"/>
                          <a:ea typeface="Calibri"/>
                          <a:cs typeface="Times New Roman"/>
                        </a:rPr>
                        <a:t>НЕПРОГРАММНЫЕ РАСХОДЫ, МЛН.РУБ.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latin typeface="Impact"/>
                          <a:ea typeface="Calibri"/>
                          <a:cs typeface="Times New Roman"/>
                        </a:rPr>
                        <a:t>% в общих расходах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2023 год  374,7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87,4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2023 год  54,0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12,6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2024 год 331,1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88,7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2024 год 42,3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2025 год  353,5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88,7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2025 год  45,0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2026 год  274,3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85,6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2026 год  46,1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14,4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71539" y="0"/>
            <a:ext cx="7820941" cy="764704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Муниципальная программа «Развитие системы образования Колпнянского района Орловской области»</a:t>
            </a:r>
          </a:p>
        </p:txBody>
      </p:sp>
      <p:pic>
        <p:nvPicPr>
          <p:cNvPr id="9" name="Рисунок 8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r="1818"/>
          <a:stretch>
            <a:fillRect/>
          </a:stretch>
        </p:blipFill>
        <p:spPr bwMode="auto">
          <a:xfrm>
            <a:off x="467544" y="3645024"/>
            <a:ext cx="83529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83568" y="908720"/>
          <a:ext cx="8136906" cy="2646157"/>
        </p:xfrm>
        <a:graphic>
          <a:graphicData uri="http://schemas.openxmlformats.org/drawingml/2006/table">
            <a:tbl>
              <a:tblPr/>
              <a:tblGrid>
                <a:gridCol w="1627211"/>
                <a:gridCol w="1627211"/>
                <a:gridCol w="1627211"/>
                <a:gridCol w="1627211"/>
                <a:gridCol w="1628062"/>
              </a:tblGrid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Calibri"/>
                        </a:rPr>
                        <a:t>Подпрограмма «Развитие дошкольного образования</a:t>
                      </a:r>
                      <a:r>
                        <a:rPr lang="ru-RU" sz="800" dirty="0" smtClean="0">
                          <a:latin typeface="Calibri"/>
                          <a:ea typeface="Calibri"/>
                          <a:cs typeface="Calibri"/>
                        </a:rPr>
                        <a:t>» ВСЕГО: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23,8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26,3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22,8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22,5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Основное мероприятие «Оплата труда работников ДОУ»</a:t>
                      </a: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18,3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19,6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Calibri"/>
                          <a:ea typeface="Calibri"/>
                          <a:cs typeface="Times New Roman"/>
                        </a:rPr>
                        <a:t>16,2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Calibri"/>
                          <a:ea typeface="Calibri"/>
                          <a:cs typeface="Times New Roman"/>
                        </a:rPr>
                        <a:t>15,9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1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Основное мероприятие «Расходы на поддержание инфраструктуры ДОУ»</a:t>
                      </a: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1,6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Основное мероприятие «Организация питания воспитанников»</a:t>
                      </a: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1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Основное мероприятие «Другие мероприятия муниципальной подпрограммы»</a:t>
                      </a:r>
                    </a:p>
                  </a:txBody>
                  <a:tcPr marL="51134" marR="51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Calibri"/>
                          <a:ea typeface="Calibri"/>
                          <a:cs typeface="Times New Roman"/>
                        </a:rPr>
                        <a:t>2,4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Calibri"/>
                          <a:ea typeface="Calibri"/>
                          <a:cs typeface="Times New Roman"/>
                        </a:rPr>
                        <a:t>2,4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МЛН.РУБ.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7239000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1" y="1052736"/>
          <a:ext cx="7992886" cy="2821686"/>
        </p:xfrm>
        <a:graphic>
          <a:graphicData uri="http://schemas.openxmlformats.org/drawingml/2006/table">
            <a:tbl>
              <a:tblPr/>
              <a:tblGrid>
                <a:gridCol w="2157102"/>
                <a:gridCol w="1458111"/>
                <a:gridCol w="1458946"/>
                <a:gridCol w="1458946"/>
                <a:gridCol w="1459781"/>
              </a:tblGrid>
              <a:tr h="313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Подпрограмма «Развитие дополнительного образования» ВСЕГО: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1,7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функционирования учреждений»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3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функционирования системы персонифицированного финансирования дополнительного образования детей»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МЛН.РУБ.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Picture 3" descr="https://kco.lo.eduru.ru/media/2022/09/15/1284589700/054fc749-46b6-45c5-ac9a-a5ecd15e757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356992"/>
            <a:ext cx="5256584" cy="3168352"/>
          </a:xfrm>
          <a:prstGeom prst="rect">
            <a:avLst/>
          </a:prstGeom>
          <a:noFill/>
        </p:spPr>
      </p:pic>
      <p:pic>
        <p:nvPicPr>
          <p:cNvPr id="49157" name="Picture 5" descr="http://ounpole.isil.obr55.ru/files/2023/06/1234567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52839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7239000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МЛН.РУБ.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7544" y="1340766"/>
          <a:ext cx="8424936" cy="4680523"/>
        </p:xfrm>
        <a:graphic>
          <a:graphicData uri="http://schemas.openxmlformats.org/drawingml/2006/table">
            <a:tbl>
              <a:tblPr/>
              <a:tblGrid>
                <a:gridCol w="2273701"/>
                <a:gridCol w="1536929"/>
                <a:gridCol w="1537809"/>
                <a:gridCol w="1537809"/>
                <a:gridCol w="1538688"/>
              </a:tblGrid>
              <a:tr h="178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Подпрограмма «Развитие общего образования» ВСЕГО: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201,2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189,5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219,9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141,1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выплаты заработной платы работникам общеобразовательных учреждений»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153,1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147,7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107,4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102,7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«Расходы на поддержание инфраструктуры общеобразовательных учреждений»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15,7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15,7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15,7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«Укрепление учебно-материальной базы образовательных организаций района»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15,7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75,4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«Организация горячего питания детей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10,9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10,8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10,8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«Прочие мероприятия подпрограммы 3»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9,2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9,9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9,9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4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0,7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0,7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1" y="1"/>
            <a:ext cx="1368151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1" y="188640"/>
            <a:ext cx="180019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7239000" cy="719138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cap="none" dirty="0" smtClean="0">
                <a:ln>
                  <a:noFill/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МЛН.РУБ.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7544" y="1052736"/>
          <a:ext cx="8352928" cy="1944216"/>
        </p:xfrm>
        <a:graphic>
          <a:graphicData uri="http://schemas.openxmlformats.org/drawingml/2006/table">
            <a:tbl>
              <a:tblPr/>
              <a:tblGrid>
                <a:gridCol w="2254268"/>
                <a:gridCol w="1523793"/>
                <a:gridCol w="1524665"/>
                <a:gridCol w="1524665"/>
                <a:gridCol w="1525537"/>
              </a:tblGrid>
              <a:tr h="229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Подпрограмма </a:t>
                      </a:r>
                      <a:r>
                        <a:rPr lang="ru-RU" sz="1050" dirty="0" smtClean="0">
                          <a:latin typeface="Calibri"/>
                          <a:ea typeface="Calibri"/>
                          <a:cs typeface="Calibri"/>
                        </a:rPr>
                        <a:t>«Организация</a:t>
                      </a:r>
                      <a:r>
                        <a:rPr lang="ru-RU" sz="1050" baseline="0" dirty="0" smtClean="0">
                          <a:latin typeface="Calibri"/>
                          <a:ea typeface="Calibri"/>
                          <a:cs typeface="Calibri"/>
                        </a:rPr>
                        <a:t> отдыха и оздоровления детей в летний период</a:t>
                      </a:r>
                      <a:r>
                        <a:rPr lang="ru-RU" sz="1050" dirty="0" smtClean="0">
                          <a:latin typeface="Calibri"/>
                          <a:ea typeface="Calibri"/>
                          <a:cs typeface="Calibri"/>
                        </a:rPr>
                        <a:t>» </a:t>
                      </a:r>
                      <a:r>
                        <a:rPr lang="ru-RU" sz="1050" dirty="0">
                          <a:latin typeface="Calibri"/>
                          <a:ea typeface="Calibri"/>
                          <a:cs typeface="Calibri"/>
                        </a:rPr>
                        <a:t>ВСЕГО: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r>
                        <a:rPr lang="ru-RU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ПО ПРОГРАММЕ:</a:t>
                      </a:r>
                    </a:p>
                  </a:txBody>
                  <a:tcPr marL="36474" marR="36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227,9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219,5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246,7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167,5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4" marR="364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151216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725144"/>
            <a:ext cx="201622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s://avatars.mds.yandex.net/i?id=2b0c9c71ea83a4057273ec8f936f21e6ad555b34-8340358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140968"/>
            <a:ext cx="5084057" cy="2859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n1\Desktop\Бюджет для граждан\Художественноеоформление\СЭР села фон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4594"/>
            <a:ext cx="9144000" cy="43934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643866" cy="10001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Социально-экономическое развитие  Колпнянского района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714348" y="1214422"/>
            <a:ext cx="82153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Колпнянский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район располагается в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центральной части Среднерусской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возвышенности, в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юго-восточной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части Орловской области. Граничит с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Покровским,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Ливенским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,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Должанским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,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Малоархангельским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,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Щигровским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и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Черемисинским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районами.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500306"/>
            <a:ext cx="5357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Расстояние   от  областного  центра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cs typeface="+mn-cs"/>
              </a:rPr>
              <a:t> 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г. Орёл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cs typeface="+mn-cs"/>
              </a:rPr>
              <a:t>– </a:t>
            </a:r>
            <a:r>
              <a:rPr lang="ru-RU" sz="2000" b="1" dirty="0" smtClean="0">
                <a:solidFill>
                  <a:srgbClr val="0070C0"/>
                </a:solidFill>
                <a:latin typeface="Constantia" pitchFamily="18" charset="0"/>
                <a:cs typeface="+mn-cs"/>
              </a:rPr>
              <a:t>130 </a:t>
            </a:r>
            <a:r>
              <a:rPr lang="ru-RU" sz="2000" b="1" dirty="0">
                <a:solidFill>
                  <a:srgbClr val="0070C0"/>
                </a:solidFill>
                <a:latin typeface="Constantia" pitchFamily="18" charset="0"/>
                <a:cs typeface="+mn-cs"/>
              </a:rPr>
              <a:t>км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cs typeface="+mn-cs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Площадь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cs typeface="+mn-cs"/>
              </a:rPr>
              <a:t> – </a:t>
            </a:r>
            <a:r>
              <a:rPr lang="ru-RU" sz="2000" b="1" dirty="0" smtClean="0">
                <a:solidFill>
                  <a:srgbClr val="0070C0"/>
                </a:solidFill>
                <a:latin typeface="Constantia" pitchFamily="18" charset="0"/>
                <a:cs typeface="+mn-cs"/>
              </a:rPr>
              <a:t>1 176,7 км²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cs typeface="+mn-cs"/>
              </a:rPr>
              <a:t>.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onstant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Численность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населения:</a:t>
            </a:r>
            <a:r>
              <a:rPr lang="ru-RU" sz="2000" b="1" dirty="0" smtClean="0">
                <a:solidFill>
                  <a:srgbClr val="0070C0"/>
                </a:solidFill>
                <a:latin typeface="Constantia" pitchFamily="18" charset="0"/>
                <a:cs typeface="+mn-cs"/>
              </a:rPr>
              <a:t>12 459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человека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cs typeface="+mn-cs"/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onstantia" pitchFamily="18" charset="0"/>
              <a:cs typeface="+mn-cs"/>
            </a:endParaRPr>
          </a:p>
        </p:txBody>
      </p:sp>
      <p:pic>
        <p:nvPicPr>
          <p:cNvPr id="10" name="Рисунок 9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640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oreloblsovet.ru/upload/events/6522/kart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636912"/>
            <a:ext cx="374364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ЭТАПЫ БЮДЖЕТНОГО ПРОЦЕССА"/>
          <p:cNvSpPr>
            <a:spLocks noGrp="1"/>
          </p:cNvSpPr>
          <p:nvPr>
            <p:ph type="title"/>
          </p:nvPr>
        </p:nvSpPr>
        <p:spPr>
          <a:xfrm>
            <a:off x="1000100" y="116632"/>
            <a:ext cx="8001055" cy="10801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Муниципальная программа «Культура Колпнянского района на 2023-2025 годы»</a:t>
            </a: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(млн. руб.)</a:t>
            </a:r>
            <a:endParaRPr lang="ru-RU" sz="32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7" y="1129878"/>
          <a:ext cx="8424937" cy="5468112"/>
        </p:xfrm>
        <a:graphic>
          <a:graphicData uri="http://schemas.openxmlformats.org/drawingml/2006/table">
            <a:tbl>
              <a:tblPr/>
              <a:tblGrid>
                <a:gridCol w="2273703"/>
                <a:gridCol w="1536929"/>
                <a:gridCol w="1537807"/>
                <a:gridCol w="1537807"/>
                <a:gridCol w="1538691"/>
              </a:tblGrid>
              <a:tr h="19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Подпрограмма «Дополнительное образование в сфере культуры Колпнянского района на 2023-2025 годы» ВСЕГО: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7,7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и создание условий для организации и повышения качества, доступности и разнообразия муниципальных услуг, предоставляемых в сфере дополнительного образования»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4,7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</a:rPr>
                        <a:t>Федеральный проект «Культурная среда»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3,0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</a:rPr>
                        <a:t>Подпрограмма «Культурно - досуговое обслуживание населения Колпнянского района на 2023-2025 годы»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13,2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и создание условий для организации и повышения качества, доступности и разнообразия муниципальных услуг, предоставляемых культурно-досуговыми учреждениями (РДК,СДК СК)»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13,2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12,9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ЭТАПЫ БЮДЖЕТНОГО ПРОЦЕССА"/>
          <p:cNvSpPr>
            <a:spLocks noGrp="1"/>
          </p:cNvSpPr>
          <p:nvPr>
            <p:ph type="title"/>
          </p:nvPr>
        </p:nvSpPr>
        <p:spPr>
          <a:xfrm>
            <a:off x="1000100" y="116632"/>
            <a:ext cx="8001055" cy="10801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Муниципальная программа «Культура Колпнянского района на 2023-2025 годы»</a:t>
            </a: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(млн. руб.)</a:t>
            </a:r>
            <a:endParaRPr lang="ru-RU" sz="32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1484783"/>
          <a:ext cx="8568951" cy="5047488"/>
        </p:xfrm>
        <a:graphic>
          <a:graphicData uri="http://schemas.openxmlformats.org/drawingml/2006/table">
            <a:tbl>
              <a:tblPr/>
              <a:tblGrid>
                <a:gridCol w="2312569"/>
                <a:gridCol w="1563201"/>
                <a:gridCol w="1564094"/>
                <a:gridCol w="1564094"/>
                <a:gridCol w="1564993"/>
              </a:tblGrid>
              <a:tr h="194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Подпрограмма «Музейное обслуживание населения Колпнянского района на 2023-2025 годы»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и создание условий для организации и повышения качества, доступности и разнообразия услуг, предоставляемых в сфере музейного дела»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</a:rPr>
                        <a:t>Подпрограмма «Библиотечное обслуживание населения Колпнянского района на 2023-2025 годы»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2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Основное мероприятие «Обеспечение и создание условий для организации и повышения качества, доступности и разнообразия муниципальных услуг, предоставляемых в учреждениях культуры (ЦБ, ДБ, с/б)»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ЭТАПЫ БЮДЖЕТНОГО ПРОЦЕССА"/>
          <p:cNvSpPr>
            <a:spLocks noGrp="1"/>
          </p:cNvSpPr>
          <p:nvPr>
            <p:ph type="title"/>
          </p:nvPr>
        </p:nvSpPr>
        <p:spPr>
          <a:xfrm>
            <a:off x="1000100" y="116632"/>
            <a:ext cx="8001055" cy="10801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Муниципальная программа «Культура Колпнянского района на 2023-2025 годы»</a:t>
            </a: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(млн. руб.)</a:t>
            </a:r>
            <a:endParaRPr lang="ru-RU" sz="32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3" y="1340768"/>
          <a:ext cx="8064897" cy="2106238"/>
        </p:xfrm>
        <a:graphic>
          <a:graphicData uri="http://schemas.openxmlformats.org/drawingml/2006/table">
            <a:tbl>
              <a:tblPr/>
              <a:tblGrid>
                <a:gridCol w="2176536"/>
                <a:gridCol w="1471248"/>
                <a:gridCol w="1472089"/>
                <a:gridCol w="1472089"/>
                <a:gridCol w="1472935"/>
              </a:tblGrid>
              <a:tr h="201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Подпрограмма «Поддержка, развитие и сохранение отрасли культуры в </a:t>
                      </a:r>
                      <a:r>
                        <a:rPr lang="ru-RU" sz="1200" dirty="0" err="1">
                          <a:latin typeface="Calibri"/>
                          <a:ea typeface="Calibri"/>
                          <a:cs typeface="Calibri"/>
                        </a:rPr>
                        <a:t>Колпнянском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Calibri"/>
                        </a:rPr>
                        <a:t> районе на 2023-2025 годы»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10,7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10,6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</a:rPr>
                        <a:t>Подпрограмма «Сохранение и реконструкция военно-мемориальных объектов в Колпнянском районе»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Calibri"/>
                        </a:rPr>
                        <a:t>ВСЕГО ПО ПРОГРАММЕ: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39,7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31,5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31,0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30,9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323" marR="173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426" name="AutoShape 2" descr="https://top-fon.com/uploads/posts/2023-01/1674833265_top-fon-com-p-fon-dlya-prezentatsii-festival-1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28" name="AutoShape 4" descr="https://top-fon.com/uploads/posts/2023-01/1674833265_top-fon-com-p-fon-dlya-prezentatsii-festival-1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avatars.mds.yandex.net/i?id=da7ea3a500962cfe2c5a3cc8bf9070f30dd4c860-10809692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861048"/>
            <a:ext cx="34242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artinki.pics/uploads/posts/2021-07/1625543282_22-kartinkin-com-p-shkola-iskusstv-fon-krasivie-foni-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61048"/>
            <a:ext cx="41764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00100" y="0"/>
            <a:ext cx="8143900" cy="64291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 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Другие районные программы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(тыс. руб.)</a:t>
            </a:r>
            <a:endParaRPr lang="ru-RU" sz="3600" b="1" dirty="0" smtClean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43850" cy="159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4" y="2492896"/>
          <a:ext cx="8352928" cy="3463702"/>
        </p:xfrm>
        <a:graphic>
          <a:graphicData uri="http://schemas.openxmlformats.org/drawingml/2006/table">
            <a:tbl>
              <a:tblPr/>
              <a:tblGrid>
                <a:gridCol w="2254270"/>
                <a:gridCol w="1523792"/>
                <a:gridCol w="1524664"/>
                <a:gridCol w="1524664"/>
                <a:gridCol w="1525538"/>
              </a:tblGrid>
              <a:tr h="553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программы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0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Муниципальная программа "Содействие занятости населения и улучшение условий и охраны труда в </a:t>
                      </a:r>
                      <a:r>
                        <a:rPr lang="ru-RU" sz="1000" dirty="0" err="1">
                          <a:latin typeface="Calibri"/>
                          <a:ea typeface="Calibri"/>
                          <a:cs typeface="Calibri"/>
                        </a:rPr>
                        <a:t>Колпнянском</a:t>
                      </a: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 районе на 2021-2023 годы"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288,0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250,0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260,0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"Противодействие экстремизму и профилактика терроризма на территории Колпнянского района Орловской области"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170,0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"Развитие муниципальной службы в Колпнянском районе"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39 046,7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36 705,0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36 545,0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36 595,0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0" marR="6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00100" y="0"/>
            <a:ext cx="8143900" cy="64291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 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Другие районные программы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(тыс. руб.)</a:t>
            </a:r>
            <a:endParaRPr lang="ru-RU" sz="3600" b="1" dirty="0" smtClean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43850" cy="159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5" y="2132859"/>
          <a:ext cx="8352926" cy="4624117"/>
        </p:xfrm>
        <a:graphic>
          <a:graphicData uri="http://schemas.openxmlformats.org/drawingml/2006/table">
            <a:tbl>
              <a:tblPr/>
              <a:tblGrid>
                <a:gridCol w="2254269"/>
                <a:gridCol w="1523790"/>
                <a:gridCol w="1524666"/>
                <a:gridCol w="1524666"/>
                <a:gridCol w="1525535"/>
              </a:tblGrid>
              <a:tr h="256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программы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2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Муниципальная программа "Профилактика правонарушений и противодействие преступности на территории Колпнянского района Орловской области"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15,2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39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Муниципальная программа "Профилактика наркомании, алкоголизма и </a:t>
                      </a:r>
                      <a:r>
                        <a:rPr lang="ru-RU" sz="1000" dirty="0" err="1">
                          <a:latin typeface="Calibri"/>
                          <a:ea typeface="Calibri"/>
                          <a:cs typeface="Calibri"/>
                        </a:rPr>
                        <a:t>табакокурения</a:t>
                      </a: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 на 2022-2024 годы в муниципальном образовании </a:t>
                      </a:r>
                      <a:r>
                        <a:rPr lang="ru-RU" sz="1000" dirty="0" err="1">
                          <a:latin typeface="Calibri"/>
                          <a:ea typeface="Calibri"/>
                          <a:cs typeface="Calibri"/>
                        </a:rPr>
                        <a:t>Колпнянский</a:t>
                      </a: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 район Орловской области"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39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"О противодействии коррупции на территории муниципального образования Колпнянский район Орловской области на 2024-2026 годы"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54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"Защита населенияи территории от чрезвычайных ситуаций, обеспечение пожарной безопасности и безопасности людей на водных объектах  Колпнянского района Орловской области на 2022-2024 годы"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38" marR="26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4,0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4,0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26638" marR="26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00100" y="0"/>
            <a:ext cx="8143900" cy="64291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 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Другие районные программы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(тыс. руб.)</a:t>
            </a:r>
            <a:endParaRPr lang="ru-RU" sz="3600" b="1" dirty="0" smtClean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43850" cy="159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7" y="2348879"/>
          <a:ext cx="8424934" cy="4042451"/>
        </p:xfrm>
        <a:graphic>
          <a:graphicData uri="http://schemas.openxmlformats.org/drawingml/2006/table">
            <a:tbl>
              <a:tblPr/>
              <a:tblGrid>
                <a:gridCol w="2273703"/>
                <a:gridCol w="1536928"/>
                <a:gridCol w="1537807"/>
                <a:gridCol w="1537807"/>
                <a:gridCol w="1538689"/>
              </a:tblGrid>
              <a:tr h="42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программы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6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"Развитие физической культуры и спорта в Колпнянском районе на 2021-2024 годы"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395,3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400,0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"Развитие дорожного хозяйства Колпнянского района"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52 795,9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30 129,3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29 747,1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30 442,0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6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"Поддержка и развитие малого и среднего предпринимательства в Колпнянском районе Орловской области"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950,0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6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"Комплексное развитие сельских территорий Колпнянского района Орловской области"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113,7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119,4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"Обеспечение жильем молодых семей Колпнянского района"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29" marR="462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785,9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46229" marR="46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00100" y="0"/>
            <a:ext cx="8143900" cy="64291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 </a:t>
            </a:r>
            <a:r>
              <a:rPr lang="ru-RU" sz="36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Другие районные программы </a:t>
            </a: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(тыс. руб.)</a:t>
            </a:r>
            <a:endParaRPr lang="ru-RU" sz="3600" b="1" dirty="0" smtClean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43850" cy="159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4" y="1988839"/>
          <a:ext cx="8280920" cy="4546851"/>
        </p:xfrm>
        <a:graphic>
          <a:graphicData uri="http://schemas.openxmlformats.org/drawingml/2006/table">
            <a:tbl>
              <a:tblPr/>
              <a:tblGrid>
                <a:gridCol w="2234836"/>
                <a:gridCol w="1510655"/>
                <a:gridCol w="1511522"/>
                <a:gridCol w="1511522"/>
                <a:gridCol w="1512385"/>
              </a:tblGrid>
              <a:tr h="362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программы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2026 год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Муниципальная программа "Поддержка социально ориентированных некоммерческих организаций, осуществляющих деятельность на территории муниципального образования </a:t>
                      </a:r>
                      <a:r>
                        <a:rPr lang="ru-RU" sz="1000" dirty="0" err="1">
                          <a:latin typeface="Calibri"/>
                          <a:ea typeface="Calibri"/>
                          <a:cs typeface="Calibri"/>
                        </a:rPr>
                        <a:t>Колпнянский</a:t>
                      </a: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 район Орловской области на 2021-2024 годы"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Calibri"/>
                        </a:rPr>
                        <a:t>Муниципальная программа "Создание условий для эффективного и ответственного управления муниципальными финансами Колпнянского района"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5 615,1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8 423,5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8 423,5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8 423,5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"Молодежь Колпнянского района на 2023-2025 годы"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42,3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Calibri"/>
                        </a:rPr>
                        <a:t>Муниципальная программа "Модернизация систем коммунальной инфраструктуры Колпнянского района Орловской области на 2023-2025 годы"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7 203,5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3 575,0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7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Calibri"/>
                        </a:rPr>
                        <a:t>ИТОГО ПО ПРОЧИМ ПРОГРАММАМ: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98" marR="35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107 171,9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80 030,5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75 800,0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75 835,5</a:t>
                      </a:r>
                    </a:p>
                  </a:txBody>
                  <a:tcPr marL="35898" marR="35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928662" y="-142900"/>
            <a:ext cx="8215338" cy="128588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Доходы и расходы бюджета района </a:t>
            </a:r>
            <a:br>
              <a:rPr lang="ru-RU" sz="24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</a:br>
            <a:r>
              <a:rPr lang="ru-RU" sz="24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на 2024 год в расчете на душу населения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1259632" y="1196752"/>
            <a:ext cx="1460500" cy="135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Verdana" pitchFamily="34" charset="0"/>
                <a:cs typeface="Arial" pitchFamily="34" charset="0"/>
              </a:rPr>
              <a:t>Доходы в расчете на 1 человека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6228184" y="1196752"/>
            <a:ext cx="1460500" cy="135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Verdana" pitchFamily="34" charset="0"/>
                <a:cs typeface="Arial" pitchFamily="34" charset="0"/>
              </a:rPr>
              <a:t>Расходы в расчете на 1 человека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835696" y="2636912"/>
            <a:ext cx="485775" cy="64807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6660232" y="2636912"/>
            <a:ext cx="485775" cy="648071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7544" y="3429001"/>
          <a:ext cx="8352928" cy="2880317"/>
        </p:xfrm>
        <a:graphic>
          <a:graphicData uri="http://schemas.openxmlformats.org/drawingml/2006/table">
            <a:tbl>
              <a:tblPr/>
              <a:tblGrid>
                <a:gridCol w="2784018"/>
                <a:gridCol w="2904614"/>
                <a:gridCol w="2664296"/>
              </a:tblGrid>
              <a:tr h="32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7030A0"/>
                          </a:solidFill>
                          <a:latin typeface="Verdana"/>
                          <a:ea typeface="Calibri"/>
                          <a:cs typeface="Times New Roman"/>
                        </a:rPr>
                        <a:t>Колпнянский</a:t>
                      </a:r>
                      <a:r>
                        <a:rPr lang="ru-RU" sz="2800" b="1" dirty="0">
                          <a:solidFill>
                            <a:srgbClr val="7030A0"/>
                          </a:solidFill>
                          <a:latin typeface="Verdana"/>
                          <a:ea typeface="Calibri"/>
                          <a:cs typeface="Times New Roman"/>
                        </a:rPr>
                        <a:t> район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29 454,2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29 967,9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МЕСЯЦ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МЕСЯЦ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2 454,5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2 497,3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1\Desktop\Для образца с конкурса\Школ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02192"/>
            <a:ext cx="2071702" cy="1640924"/>
          </a:xfrm>
          <a:prstGeom prst="rect">
            <a:avLst/>
          </a:prstGeom>
          <a:noFill/>
        </p:spPr>
      </p:pic>
      <p:pic>
        <p:nvPicPr>
          <p:cNvPr id="2055" name="Picture 7" descr="C:\Users\1\Desktop\Для образца с конкурса\Школ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15206" y="357166"/>
            <a:ext cx="1711744" cy="1725118"/>
          </a:xfrm>
          <a:prstGeom prst="rect">
            <a:avLst/>
          </a:prstGeom>
          <a:noFill/>
        </p:spPr>
      </p:pic>
      <p:pic>
        <p:nvPicPr>
          <p:cNvPr id="2053" name="Picture 5" descr="C:\Users\1\Desktop\Для образца с конкурса\Школ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640126"/>
            <a:ext cx="2071702" cy="1470827"/>
          </a:xfrm>
          <a:prstGeom prst="rect">
            <a:avLst/>
          </a:prstGeom>
          <a:noFill/>
        </p:spPr>
      </p:pic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285984" y="1"/>
            <a:ext cx="5786478" cy="642917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ЦЕЛЕВЫЕ ИНДИКАТОРЫ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2143117"/>
          <a:ext cx="8784977" cy="4526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7802"/>
                <a:gridCol w="777435"/>
                <a:gridCol w="777435"/>
                <a:gridCol w="777435"/>
                <a:gridCol w="777435"/>
                <a:gridCol w="777435"/>
              </a:tblGrid>
              <a:tr h="457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индикатора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</a:t>
                      </a:r>
                      <a:r>
                        <a:rPr lang="en-US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</a:t>
                      </a:r>
                      <a:r>
                        <a:rPr lang="en-US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</a:t>
                      </a:r>
                      <a:r>
                        <a:rPr lang="en-US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</a:t>
                      </a:r>
                      <a:r>
                        <a:rPr lang="en-US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</a:t>
                      </a:r>
                      <a:r>
                        <a:rPr lang="en-US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</a:tr>
              <a:tr h="90285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учащихся в муниципальных образовательных учреждениях Колпнянского района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1 241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1 202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1 204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1 204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1 204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</a:tr>
              <a:tr h="6023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дошкольного возраста от 1 до 6 лет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Колпнянском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районе</a:t>
                      </a:r>
                      <a:endParaRPr lang="ru-RU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601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502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472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453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431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1071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детей в возрасте от 1 до 6 лет, получающих услуги дошкольного образования в муниципальных образовательных учреждениях Колпнянского района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50,2%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40,3</a:t>
                      </a:r>
                      <a:r>
                        <a:rPr kumimoji="0" lang="ru-RU" sz="18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38,2%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37,3%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36,4%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</a:tr>
              <a:tr h="837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 детей, учащихся в детском доме творчества и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детской школе искусств Колпнянского района, в возрасте от 1 до 17 лет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56,5%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59,7%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63,6%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63,6%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  <a:p>
                      <a:pPr marL="0" algn="ctr" rtl="0" eaLnBrk="1" fontAlgn="t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63,6%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/>
                </a:tc>
              </a:tr>
              <a:tr h="6542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сирот и детей, оставшихся без попечения родителей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10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3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18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17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+mn-cs"/>
                        </a:rPr>
                        <a:t>13</a:t>
                      </a:r>
                      <a:endParaRPr kumimoji="0" lang="ru-RU" sz="18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Рисунок 8" descr="https://kolpna-adm.ru/files/uploads/images/gerb_kor_kolp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1\Desktop\Для образца с конкурса\Защита дете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8072462" cy="1643074"/>
          </a:xfrm>
          <a:prstGeom prst="rect">
            <a:avLst/>
          </a:prstGeom>
          <a:noFill/>
        </p:spPr>
      </p:pic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071670" y="1"/>
            <a:ext cx="6286544" cy="571479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40C0"/>
                </a:solidFill>
                <a:cs typeface="Aharoni" pitchFamily="2" charset="-79"/>
              </a:rPr>
              <a:t>ЦЕЛЕВЫЕ ИНДИКАТОРЫ</a:t>
            </a:r>
            <a:endParaRPr lang="ru-RU" sz="3200" cap="none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9" y="2714619"/>
          <a:ext cx="8712967" cy="395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657"/>
                <a:gridCol w="771062"/>
                <a:gridCol w="771062"/>
                <a:gridCol w="771062"/>
                <a:gridCol w="771062"/>
                <a:gridCol w="771062"/>
              </a:tblGrid>
              <a:tr h="4534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индикатора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2026</a:t>
                      </a:r>
                      <a:endParaRPr lang="ru-RU" sz="1600" dirty="0"/>
                    </a:p>
                  </a:txBody>
                  <a:tcPr/>
                </a:tc>
              </a:tr>
              <a:tr h="894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сирот и детей, оставшихся без попечения родителей, </a:t>
                      </a: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обеспеченные жилыми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помещениями в соответствующем году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3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3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8297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детей сирот и детей, оставшихся без попечения родителей, </a:t>
                      </a: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нуждающихся в жилых помещениях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соответствующем году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19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15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14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14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14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297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 детей, стоящих на учете территориальных комиссий по делам несовершеннолетних в возрасте до 17 лет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0,4%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0,4%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0,3%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0,3%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0,3%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75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людей систематически занимающихся физической культурой и спортом, из числа населения проживающего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Колпнянском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районе, любого возраста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5 579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6 516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6 650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6 710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+mn-cs"/>
                        </a:rPr>
                        <a:t>6 800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186634" cy="857256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Сеть муниципальных </a:t>
            </a:r>
            <a:br>
              <a:rPr lang="ru-RU" sz="1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</a:br>
            <a:r>
              <a:rPr lang="ru-RU" sz="1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учреждений Колпнянского района</a:t>
            </a:r>
            <a:endParaRPr lang="ru-RU" sz="1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graphicFrame>
        <p:nvGraphicFramePr>
          <p:cNvPr id="16398" name="Group 14"/>
          <p:cNvGraphicFramePr>
            <a:graphicFrameLocks noGrp="1"/>
          </p:cNvGraphicFramePr>
          <p:nvPr>
            <p:ph idx="4294967295"/>
          </p:nvPr>
        </p:nvGraphicFramePr>
        <p:xfrm>
          <a:off x="1259632" y="1196975"/>
          <a:ext cx="7200800" cy="4382049"/>
        </p:xfrm>
        <a:graphic>
          <a:graphicData uri="http://schemas.openxmlformats.org/drawingml/2006/table">
            <a:tbl>
              <a:tblPr/>
              <a:tblGrid>
                <a:gridCol w="3600400"/>
                <a:gridCol w="3600400"/>
              </a:tblGrid>
              <a:tr h="1275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Действуют 2 муниципальных учреждения культуры: - МБУК «КДЦ», в структуру которого входят РДК, 14 сельских домов, краеведческий музей, 16 библиотек: центральная, детская, 14 сельских библиотек; - МБОУ ДО «ДШИ»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4396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4396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структуре системы образования района 14 образовательных организаций: 13 общеобразовательных, 1 дошкольное (в его состав входят 2 отделения и 1 филиал)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5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4396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7" name="Рисунок 7" descr="C:\Users\1\Desktop\Бюджет для граждан\2021 г. оформление\СО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44644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93610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Для образца с конкурса\Самодеятельность 1.jpg"/>
          <p:cNvPicPr>
            <a:picLocks noChangeAspect="1" noChangeArrowheads="1"/>
          </p:cNvPicPr>
          <p:nvPr/>
        </p:nvPicPr>
        <p:blipFill>
          <a:blip r:embed="rId2" cstate="print"/>
          <a:srcRect l="8030" r="2033"/>
          <a:stretch>
            <a:fillRect/>
          </a:stretch>
        </p:blipFill>
        <p:spPr bwMode="auto">
          <a:xfrm>
            <a:off x="4884009" y="500042"/>
            <a:ext cx="4152487" cy="2345810"/>
          </a:xfrm>
          <a:prstGeom prst="rect">
            <a:avLst/>
          </a:prstGeom>
          <a:noFill/>
        </p:spPr>
      </p:pic>
      <p:pic>
        <p:nvPicPr>
          <p:cNvPr id="3073" name="Picture 1" descr="C:\Users\1\Desktop\Для образца с конкурса\Самодеятельность 2.jpg"/>
          <p:cNvPicPr>
            <a:picLocks noChangeAspect="1" noChangeArrowheads="1"/>
          </p:cNvPicPr>
          <p:nvPr/>
        </p:nvPicPr>
        <p:blipFill>
          <a:blip r:embed="rId3" cstate="print"/>
          <a:srcRect l="4999" r="3333"/>
          <a:stretch>
            <a:fillRect/>
          </a:stretch>
        </p:blipFill>
        <p:spPr bwMode="auto">
          <a:xfrm>
            <a:off x="785786" y="428604"/>
            <a:ext cx="3929090" cy="2385900"/>
          </a:xfrm>
          <a:prstGeom prst="rect">
            <a:avLst/>
          </a:prstGeom>
          <a:noFill/>
        </p:spPr>
      </p:pic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642910" y="1"/>
            <a:ext cx="7429552" cy="500041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40C0"/>
                </a:solidFill>
                <a:cs typeface="Aharoni" pitchFamily="2" charset="-79"/>
              </a:rPr>
              <a:t>ЦЕЛЕВЫЕ ИНДИКАТОРЫ</a:t>
            </a:r>
            <a:endParaRPr lang="ru-RU" sz="3200" cap="none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7" y="2857497"/>
          <a:ext cx="8928990" cy="389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095"/>
                <a:gridCol w="790179"/>
                <a:gridCol w="790179"/>
                <a:gridCol w="790179"/>
                <a:gridCol w="790179"/>
                <a:gridCol w="790179"/>
              </a:tblGrid>
              <a:tr h="5852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индикатора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2026</a:t>
                      </a:r>
                      <a:endParaRPr lang="ru-RU" sz="1600" dirty="0"/>
                    </a:p>
                  </a:txBody>
                  <a:tcPr/>
                </a:tc>
              </a:tr>
              <a:tr h="572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досуговых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кружков при домах культуры Колпнянского района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  <a:tr h="7260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вес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молодых людей в возрасте от 0 до 17 лет, участвующих в кружках при домах культуры Колпнянского района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55,6%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57,1%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57,5%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57,5%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57,5%</a:t>
                      </a:r>
                      <a:endParaRPr lang="ru-RU" sz="1400" dirty="0"/>
                    </a:p>
                  </a:txBody>
                  <a:tcPr anchor="ctr"/>
                </a:tc>
              </a:tr>
              <a:tr h="543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кружков и клубов для старшего и пожилого населения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Колпнянском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районе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7260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участвующих в деятельности кружков и клубов для старшего и пожилого населения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Колпнянском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районе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495</a:t>
                      </a:r>
                      <a:endParaRPr lang="ru-RU" dirty="0"/>
                    </a:p>
                  </a:txBody>
                  <a:tcPr anchor="ctr"/>
                </a:tc>
              </a:tr>
              <a:tr h="730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населения, участвующего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культурно-досуговых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мероприятиях, проводимых муниципальными учреждениями культуры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72%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82%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158115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s://kolpna-adm.ru/files/uploads/images/gerb_kor_kolp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1071538" y="116632"/>
            <a:ext cx="7964958" cy="792088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0040C0"/>
                </a:solidFill>
                <a:cs typeface="Aharoni" pitchFamily="2" charset="-79"/>
              </a:rPr>
              <a:t>Распределение бюджетных ассигнований по разделам, подразделам, целевым статьям и видам расходов  классификации расходов на 2024 год (тыс. руб.)</a:t>
            </a:r>
          </a:p>
        </p:txBody>
      </p:sp>
      <p:pic>
        <p:nvPicPr>
          <p:cNvPr id="6" name="Рисунок 5" descr="https://kolpna-adm.ru/files/uploads/images/gerb_kor_kolp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3" y="980731"/>
          <a:ext cx="8784975" cy="5760642"/>
        </p:xfrm>
        <a:graphic>
          <a:graphicData uri="http://schemas.openxmlformats.org/drawingml/2006/table">
            <a:tbl>
              <a:tblPr/>
              <a:tblGrid>
                <a:gridCol w="3453432"/>
                <a:gridCol w="441326"/>
                <a:gridCol w="465076"/>
                <a:gridCol w="546216"/>
                <a:gridCol w="997438"/>
                <a:gridCol w="427473"/>
                <a:gridCol w="403724"/>
                <a:gridCol w="2050290"/>
              </a:tblGrid>
              <a:tr h="25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373 369,8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18 640,2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156 343,8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198 385,8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23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Администрация Колпнянского района Орловской области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101 963,4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3 993,4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14 176,5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83 793,5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42 503,1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6339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339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Глава муниципального образования в рамках непрограммной части районного бюджета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11 0 00 90020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70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11 0 00 90020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11 0 00 90020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11 0 00 90020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2 770,0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Судебная система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в рамках непрограммной части районного бюджета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11 0 00 51200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339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11 0 00 51200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11 0 00 51200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11 0 00 51200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69" marR="45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</a:p>
                  </a:txBody>
                  <a:tcPr marL="4569" marR="4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1"/>
          <a:ext cx="8784974" cy="6457782"/>
        </p:xfrm>
        <a:graphic>
          <a:graphicData uri="http://schemas.openxmlformats.org/drawingml/2006/table">
            <a:tbl>
              <a:tblPr/>
              <a:tblGrid>
                <a:gridCol w="3453431"/>
                <a:gridCol w="441327"/>
                <a:gridCol w="465075"/>
                <a:gridCol w="546215"/>
                <a:gridCol w="997438"/>
                <a:gridCol w="427475"/>
                <a:gridCol w="403724"/>
                <a:gridCol w="2050289"/>
              </a:tblGrid>
              <a:tr h="203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Резервные фонды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9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Резервные фонды местных администраций в рамках непрограммной части районного бюджета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11 0 00 90210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11 0 00 90210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Резервные средства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11 0 00 90210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11 0 00 90210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39 631,5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2 362,5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70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Создание административных комиссий и определение перечня должностных лиц органов местного самоуправления, уполномоченных составлять протоколы об административных правонарушениях, в рамках непрограммной части районного бюджета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11 0 00 71580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379,9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830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11 0 00 71580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379,9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80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11 0 00 71580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379,9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11 0 00 71580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379,9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80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Выполнение других обязательств государства в рамках непрограммной части районного бюджета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1 420,0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0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1 360,0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80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1 360,0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1 360,0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Премии и гранты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Arial Unicode MS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2" marR="59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79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79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260645"/>
          <a:ext cx="8784976" cy="6408715"/>
        </p:xfrm>
        <a:graphic>
          <a:graphicData uri="http://schemas.openxmlformats.org/drawingml/2006/table">
            <a:tbl>
              <a:tblPr/>
              <a:tblGrid>
                <a:gridCol w="3819792"/>
                <a:gridCol w="488846"/>
                <a:gridCol w="515152"/>
                <a:gridCol w="605027"/>
                <a:gridCol w="1104835"/>
                <a:gridCol w="473501"/>
                <a:gridCol w="447197"/>
                <a:gridCol w="1330626"/>
              </a:tblGrid>
              <a:tr h="176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организации деятельности административных комиссий в рамках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непрограммной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части районного бюджета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11 0 00 90260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362,6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81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11 0 00 90260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362,6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053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11 0 00 90260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362,6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11 0 00 90260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362,6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0198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Оценка недвижимости, признание прав и регулирование отношений по государственной и муниципальной собственности в рамках непрограммной части районного бюджета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11 0 00 90510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6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11 0 00 90510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053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11 0 00 90510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11 0 00 90510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"Организация временной занятости несовершеннолетних граждан в возрасте от 14 до 18 лет в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Колпнянском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районе"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12 0 00 00000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6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"Организация временных рабочих мест для несовершеннолетних граждан"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12 0 03 00000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12 0 03 90910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12 0 03 90910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12 0 03 90910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12 0 03 90910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250,0</a:t>
                      </a:r>
                    </a:p>
                  </a:txBody>
                  <a:tcPr marL="2953" marR="2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9" y="-80655"/>
          <a:ext cx="8712968" cy="6836875"/>
        </p:xfrm>
        <a:graphic>
          <a:graphicData uri="http://schemas.openxmlformats.org/drawingml/2006/table">
            <a:tbl>
              <a:tblPr/>
              <a:tblGrid>
                <a:gridCol w="3788485"/>
                <a:gridCol w="484839"/>
                <a:gridCol w="510929"/>
                <a:gridCol w="600069"/>
                <a:gridCol w="1095779"/>
                <a:gridCol w="469619"/>
                <a:gridCol w="443530"/>
                <a:gridCol w="1319718"/>
              </a:tblGrid>
              <a:tr h="150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6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"Противодействие экстремизму и профилактика терроризма на территории Колпнянского района Орловской области на 2024-2026 годы"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13 0 00 00000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170,0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06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«Информирование населения по вопросам противодействия терроризму, предупреждению террористических актов, поведению в условиях ЧС»</a:t>
                      </a: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13 0 04 00000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13 0 04 90021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385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13 0 04 90021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13 0 04 90021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13 0 04 90021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0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«Изготовление печатных памяток по тематике противодействия терроризму и экстремизму, предупреждения межнациональных (межэтнических) конфликтов»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13 0 06 00000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13 0 06 90021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13 0 06 90021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385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13 0 06 90021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13 0 06 90021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385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«Нанесение мурала на стену в пгт. Колпна»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13 0 07 00000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13 0 07 90021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385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13 0 07 90021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13 0 07 90021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13 0 07 90021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муниципальной службы в Колпнянском районе Оровской области"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14 0 00 00000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36 705,0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3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деятельности администрации Колпнянского района Орловской области"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14 0 01 00000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36 705,0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36 705,0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62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410" marR="44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10" marR="4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31 230,0</a:t>
                      </a:r>
                    </a:p>
                  </a:txBody>
                  <a:tcPr marL="4410" marR="4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3" y="4"/>
          <a:ext cx="8964487" cy="6857994"/>
        </p:xfrm>
        <a:graphic>
          <a:graphicData uri="http://schemas.openxmlformats.org/drawingml/2006/table">
            <a:tbl>
              <a:tblPr/>
              <a:tblGrid>
                <a:gridCol w="3897848"/>
                <a:gridCol w="498832"/>
                <a:gridCol w="525677"/>
                <a:gridCol w="617394"/>
                <a:gridCol w="1127414"/>
                <a:gridCol w="483174"/>
                <a:gridCol w="456333"/>
                <a:gridCol w="1357815"/>
              </a:tblGrid>
              <a:tr h="168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8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8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31 230,0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31 230,0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5 370,0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45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5 370,0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5 370,0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Уплата налогов, сборов и иных платежей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14 0 01 90490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907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"Профилактика правонарушений и противодействие преступности на территории Колпнянского района Орловской области на 2024-2026 годы"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15 0 00 00000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«Организация личного страхования народных дружинников народной дружины "Патриот" Колпнянского района»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15 0 02 00000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15 0 02 90790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8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15 0 02 90790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15 0 02 90790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15 0 02 90790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«Изготовление печатной продукции (листовки, буклеты), баннеров по профилактике правонарушений, с целью повышения правовой грамотности населения, безопасности дорожного движения, безопасности на водных объектах»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15 0 06 00000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15 0 06 90790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8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15 0 06 90790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15 0 06 90790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15 0 06 90790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«Разработка и распространение среди населения памяток о порядке действия граждан при совершении в отношении них правонарушений, о действиях при угрозе возникновения террористических актов в местах массового пребывания»</a:t>
                      </a: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15 0 11 00000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15 0 11 90790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8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15 0 11 90790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15 0 11 90790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3979" marR="39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15 0 11 90790</a:t>
                      </a: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9" marR="39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88639"/>
          <a:ext cx="8784975" cy="6408716"/>
        </p:xfrm>
        <a:graphic>
          <a:graphicData uri="http://schemas.openxmlformats.org/drawingml/2006/table">
            <a:tbl>
              <a:tblPr/>
              <a:tblGrid>
                <a:gridCol w="3819790"/>
                <a:gridCol w="488847"/>
                <a:gridCol w="515152"/>
                <a:gridCol w="605028"/>
                <a:gridCol w="1104836"/>
                <a:gridCol w="473501"/>
                <a:gridCol w="447196"/>
                <a:gridCol w="1330625"/>
              </a:tblGrid>
              <a:tr h="242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"Профилактика наркомании, алкоголизма и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табакокурения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на 2022-2024 годы в муниципальном образовании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Колпнянский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район Орловской области"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16 0 00 00000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78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«Организация пропаганды здорового образа жизни и формирование негативного отношения к наркотикам, алкоголю, табаку»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16 0 05 00000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67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16 0 05 90140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16 0 05 90140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790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16 0 05 90140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16 0 05 90140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«Изготовление печатной продукции (листовки, буклеты), баннеров по профилактике противодействия наркомании, алкоголизма и табакокурения, пропаганде семейного благополучия»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16 0 07 00000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67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16 0 07 90140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16 0 07 90140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16 0 07 90140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16 0 07 90140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6666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"О противодействии коррупции на территории муниципального образования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Колпнянский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район Орловской области на 2024-2026 годы"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17 0 00 00000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7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«Публикация информационных материалов, листовок по вопросам противодействия коррупции, ее влияния на социально-экономическое развитие района»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17 0 15 00000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17 0 15 90250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17 0 15 90250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17 0 15 90250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783" marR="4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17 0 15 90250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3" marR="47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2" y="116632"/>
          <a:ext cx="8712966" cy="6552725"/>
        </p:xfrm>
        <a:graphic>
          <a:graphicData uri="http://schemas.openxmlformats.org/drawingml/2006/table">
            <a:tbl>
              <a:tblPr/>
              <a:tblGrid>
                <a:gridCol w="3788484"/>
                <a:gridCol w="484838"/>
                <a:gridCol w="510928"/>
                <a:gridCol w="600070"/>
                <a:gridCol w="1095778"/>
                <a:gridCol w="469620"/>
                <a:gridCol w="443529"/>
                <a:gridCol w="1319719"/>
              </a:tblGrid>
              <a:tr h="20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"Защита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населенияи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территории от чрезвычайных ситуаций, обеспечение пожарной безопасности и безопасности людей на водных объектах Колпнянского района Орловской области на 2022-2024 годы"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18 0 00 00000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«Осуществление мероприятий по обеспечению безопасности людей на водных объектах»</a:t>
                      </a: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18 0 01 00000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18 0 01 90730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18 0 01 90730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3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18 0 01 90730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18 0 01 90730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3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"Молодежь Колпнянского района на 2023-2025 годы"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32 0 00 00000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«Духовно-нравственное и гражданско-патриотическое воспитание подростков и молодежи"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32 0 01 00000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32 0 01 90890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32 0 01 90890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3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32 0 01 90890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32 0 01 90890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8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«Поддержка талантливой молодежи, молодежных инициатив, взаимодействие с детскими, молодежными общественными объединениями и организациями"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32 0 02 00000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32 0 02 90890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3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32 0 02 90890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32 0 02 90890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32 0 02 90890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«Профилактика употребления наркотических и психотропных средств"</a:t>
                      </a: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32 0 03 00000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32 0 03 90890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32 0 03 90890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3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32 0 03 90890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</a:p>
                  </a:txBody>
                  <a:tcPr marL="4400" marR="4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32 0 03 90890</a:t>
                      </a: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0" marR="44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"/>
          <a:ext cx="8496944" cy="6741366"/>
        </p:xfrm>
        <a:graphic>
          <a:graphicData uri="http://schemas.openxmlformats.org/drawingml/2006/table">
            <a:tbl>
              <a:tblPr/>
              <a:tblGrid>
                <a:gridCol w="3694553"/>
                <a:gridCol w="472819"/>
                <a:gridCol w="498263"/>
                <a:gridCol w="585192"/>
                <a:gridCol w="1068610"/>
                <a:gridCol w="457977"/>
                <a:gridCol w="432533"/>
                <a:gridCol w="1286997"/>
              </a:tblGrid>
              <a:tr h="341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17 186,3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 и рыболовство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Непрограммная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часть районного бюджета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мероприятий при осуществлении деятельности по обращению с животными без владельцев на территории Орловской области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11 0 00 71090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3893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11 0 00 71090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11 0 00 71090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04(40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11 0 00 71090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567,0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43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Поддержка транспортного сообщения по внутримуниципальным маршрутам в рамках непрограммной части районного бюджета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11 0 00 90520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3893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11 0 00 90520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11 0 00 90520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11 0 00 90520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1 930,0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14 129,3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42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дорожного хозяйства Колпнянского района Орловской области"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20 0 00 00000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14 129,3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«Ремонт улично-дорожной сети в поселке городского типа Колпна Колпнянского района Орловской области»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20 0 02 00000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14 129,3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Поддержка дорожного хозяйства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20 0 02 70660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10 000,0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3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20 0 02 70660</a:t>
                      </a: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10 000,0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20 0 02 70660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10 000,0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20 0 02 70660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10 000,0</a:t>
                      </a:r>
                    </a:p>
                  </a:txBody>
                  <a:tcPr marL="5543" marR="5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9" y="116629"/>
          <a:ext cx="8712968" cy="6480722"/>
        </p:xfrm>
        <a:graphic>
          <a:graphicData uri="http://schemas.openxmlformats.org/drawingml/2006/table">
            <a:tbl>
              <a:tblPr/>
              <a:tblGrid>
                <a:gridCol w="3788484"/>
                <a:gridCol w="484840"/>
                <a:gridCol w="510929"/>
                <a:gridCol w="600070"/>
                <a:gridCol w="1095779"/>
                <a:gridCol w="469619"/>
                <a:gridCol w="443529"/>
                <a:gridCol w="1319718"/>
              </a:tblGrid>
              <a:tr h="247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на поддержку дорожного хозяйства</a:t>
                      </a: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20 0 02 80660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940,4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875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20 0 02 80660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940,4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6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20 0 02 80660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940,4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20 0 02 80660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940,4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20 0 02 90760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3 188,9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875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20 0 02 90760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3 188,9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6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20 0 02 90760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3 188,9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20 0 02 90760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3 188,9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560,0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875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Мероприятия по землеустройству и землепользованию в рамках непрограммной части районного бюджета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96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875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11 0 00 90530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"Поддержка и развитие малого и среднего предпринимательства в Колпнянском районе Орловской области"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21 0 00 00000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73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«Финансовая и имущественная поддержка субъектов малого и среднего предпринимательства в приоритетных направлениях"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21 0 02 00000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21 0 02 90330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21 0 02 90330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2469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юридическим лицам (кроме некоммерческих организаций), индивидуальным предпринимателям, физическим лицам - производителям товаров, работ, услуг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21 0 02 90330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810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0412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21 0 02 90330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96" marR="4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996" marR="49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2953" t="4934"/>
          <a:stretch>
            <a:fillRect/>
          </a:stretch>
        </p:blipFill>
        <p:spPr bwMode="auto">
          <a:xfrm>
            <a:off x="0" y="0"/>
            <a:ext cx="23479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7275"/>
            <a:ext cx="2571736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3" name="Picture 2" descr="C:\Users\1\Desktop\Бюджет для граждан\2021 г. оформление\Социальные индикаторы 2.jpg"/>
          <p:cNvPicPr>
            <a:picLocks noChangeAspect="1" noChangeArrowheads="1"/>
          </p:cNvPicPr>
          <p:nvPr/>
        </p:nvPicPr>
        <p:blipFill>
          <a:blip r:embed="rId4" cstate="print"/>
          <a:srcRect l="9235" t="2240" r="7651"/>
          <a:stretch>
            <a:fillRect/>
          </a:stretch>
        </p:blipFill>
        <p:spPr bwMode="auto">
          <a:xfrm>
            <a:off x="5715008" y="5000636"/>
            <a:ext cx="3428992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42852"/>
            <a:ext cx="6553224" cy="57150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Социальные индикаторы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graphicFrame>
        <p:nvGraphicFramePr>
          <p:cNvPr id="9" name="Group 68"/>
          <p:cNvGraphicFramePr>
            <a:graphicFrameLocks noGrp="1"/>
          </p:cNvGraphicFramePr>
          <p:nvPr>
            <p:ph idx="4294967295"/>
          </p:nvPr>
        </p:nvGraphicFramePr>
        <p:xfrm>
          <a:off x="2357438" y="928688"/>
          <a:ext cx="6786577" cy="4071967"/>
        </p:xfrm>
        <a:graphic>
          <a:graphicData uri="http://schemas.openxmlformats.org/drawingml/2006/table">
            <a:tbl>
              <a:tblPr/>
              <a:tblGrid>
                <a:gridCol w="2332886"/>
                <a:gridCol w="636241"/>
                <a:gridCol w="706935"/>
                <a:gridCol w="777629"/>
                <a:gridCol w="777629"/>
                <a:gridCol w="777628"/>
                <a:gridCol w="777629"/>
              </a:tblGrid>
              <a:tr h="4524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изм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24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91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Средняя численность постоянного населения - всего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Чел.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980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459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348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112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874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91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Среднесписочная численность работников (по годовому отчету)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Чел.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332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328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294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279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ru-RU" sz="1400" baseline="0" dirty="0" smtClean="0">
                          <a:latin typeface="Calibri"/>
                          <a:ea typeface="Times New Roman"/>
                          <a:cs typeface="Arial"/>
                        </a:rPr>
                        <a:t> 260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565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Фонд оплаты труда (по годовому отчету)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Млн.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115,6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1226,9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1300,5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1378,6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1461,3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1017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Среднемесячная заработная плата работников (по годовому отчету)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39,9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43,9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47,2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50,4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Arial"/>
                        </a:rPr>
                        <a:t>53,9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pic>
        <p:nvPicPr>
          <p:cNvPr id="11324" name="Picture 3" descr="C:\Users\1\Desktop\Бюджет для граждан\2021 г. оформление\Социальные индикаторы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022850"/>
            <a:ext cx="3267075" cy="183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kolpna-adm.ru/files/uploads/images/gerb_kor_kolpn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260648"/>
            <a:ext cx="93610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16638"/>
          <a:ext cx="8712969" cy="6595415"/>
        </p:xfrm>
        <a:graphic>
          <a:graphicData uri="http://schemas.openxmlformats.org/drawingml/2006/table">
            <a:tbl>
              <a:tblPr/>
              <a:tblGrid>
                <a:gridCol w="3788482"/>
                <a:gridCol w="484841"/>
                <a:gridCol w="510929"/>
                <a:gridCol w="600069"/>
                <a:gridCol w="1095780"/>
                <a:gridCol w="469621"/>
                <a:gridCol w="443529"/>
                <a:gridCol w="1319718"/>
              </a:tblGrid>
              <a:tr h="151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6 675,0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Коммунальное хозяйство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3 100,0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3 100,0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деятельности муниципального казенного предприятия "Сервис - Стандарт" в рамках непрограммной части районного бюджета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3 100,0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3 000,0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юридическим лицам (кроме некоммерческих организаций), индивидуальным предпринимателям, физическим лицам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810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3 000,0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0502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11 0 00 90071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3 000,0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3 575,0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49737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"Модернизация систем коммунальной инфраструктуры Колпнянского района Орловской области на 2023-2025 годы"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33 0 00 00000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3 575,0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"Капитальный ремонт водопроводов"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33 0 01 00000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3 575,0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89540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мероприятий по модернизации систем коммунальной инфраструктуры за счет средств, поступивших от публично-правовой компании "Фонд развития территорий"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2 655,0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6714">
                <a:tc>
                  <a:txBody>
                    <a:bodyPr/>
                    <a:lstStyle/>
                    <a:p>
                      <a:pPr algn="just"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2 655,0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14">
                <a:tc>
                  <a:txBody>
                    <a:bodyPr/>
                    <a:lstStyle/>
                    <a:p>
                      <a:pPr algn="just"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2 655,0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2 655,0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мероприятий по модернизации систем коммунальной инфраструктуры за счет областных средств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33 0 01 09605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262,6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33 0 01 09605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262,6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33 0 01 09605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262,6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33 0 01 09605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262,6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1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на обеспечение мероприятий по модернизации систем коммунальной инфраструктуры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33 0 01 09805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657,4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1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33 0 01 09805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657,4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1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33 0 01 09805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657,4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0505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33 0 01 09805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9" marR="3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657,4</a:t>
                      </a:r>
                    </a:p>
                  </a:txBody>
                  <a:tcPr marL="3689" marR="36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16631"/>
          <a:ext cx="8784976" cy="6624740"/>
        </p:xfrm>
        <a:graphic>
          <a:graphicData uri="http://schemas.openxmlformats.org/drawingml/2006/table">
            <a:tbl>
              <a:tblPr/>
              <a:tblGrid>
                <a:gridCol w="3819794"/>
                <a:gridCol w="488845"/>
                <a:gridCol w="515152"/>
                <a:gridCol w="605027"/>
                <a:gridCol w="1104837"/>
                <a:gridCol w="473501"/>
                <a:gridCol w="447195"/>
                <a:gridCol w="1330625"/>
              </a:tblGrid>
              <a:tr h="158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образование детей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"Культура Колпнянского района Орловской области"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25 0 00 00000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"Дополнительное образование в сфере культуры Колпнянского района Орловской области"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25 1 00 00000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и создание условий для организации и повышения качества, доступности и разнообразия муниципальных услуг, предоставляемых в сфере дополнительного образования"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25 1 01 00000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25 1 01 90560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25 1 01 90560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25 1 01 90560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25 1 01 90560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4 580,1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КУЛЬТУРА, КИНЕМАТОГРАФИЯ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26 950,4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Культура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26 950,4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"Культура Колпнянского района Орловской области"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25 0 00 00000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26 950,4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069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"Культурно-досуговое обслуживание населения Колпнянского района Орловской области"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25 2 00 00000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2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и создание условий для организации и повышения качества, доступности и разнообразия муниципальных услуг, предоставляемых культурно-досуговыми учреждениями (РДК, СДК СК)"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25 2 01 00000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25 2 01 90590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25 2 01 90590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25 2 01 90590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25 2 01 90590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12 904,0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"Музейное обслуживание населения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Колпнянского района Орловской области"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25 3 00 00000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и создание условий для организации и повышения качества, доступности и разнообразия услуг, предоставляемых в сфере музейного дела"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25 3 01 00000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основоного мероприятия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25 3 01 90600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25 3 01 90600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25 3 01 90600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25 3 01 90600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241,0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"Библиотечное обслуживание населения Колпнянского района Орловской области"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25 4 00 00000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82" marR="37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782" marR="3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4" y="188643"/>
          <a:ext cx="8784973" cy="6480713"/>
        </p:xfrm>
        <a:graphic>
          <a:graphicData uri="http://schemas.openxmlformats.org/drawingml/2006/table">
            <a:tbl>
              <a:tblPr/>
              <a:tblGrid>
                <a:gridCol w="3819795"/>
                <a:gridCol w="488846"/>
                <a:gridCol w="515152"/>
                <a:gridCol w="605028"/>
                <a:gridCol w="1123905"/>
                <a:gridCol w="454429"/>
                <a:gridCol w="447194"/>
                <a:gridCol w="1330624"/>
              </a:tblGrid>
              <a:tr h="19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8527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и создание условий для организации и повышения качества, доступности и разнообразия муниципальных услуг, предоставляемых в учреждениях культуры (ЦБ, ДБ, с/б)"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25 4 01 00000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основоного мероприятия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25 4 01 90610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940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25 4 01 90610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25 4 01 90610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25 4 01 90610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2 607,0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"Поддержка, развитие и сохранение отрасли культуры в Колпнянском районе Орловской области"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25 5 00 00000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10 418,2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940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"Укрепление материально­технической базы учреждений культуры"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25 5 01 00000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10 418,2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25 5 01 90770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8 786,0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25 5 01 90770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8 786,0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25 5 01 90770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8 786,0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25 5 01 90770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8 786,0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развития и укрепления материально­технической базы домов культуры в населенных пунктах с числом жителей до 50 тысяч человек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1 632,2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1 632,2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1 632,2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1 336,8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132,2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25 5 01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L4670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163,2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"Сохранение и реконсрукция военно­мемориальных объектов в Колпнянском районе Орловской области"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25 6 00 00000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780,2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29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"Проведение ремонта, реконструкции и благоустройства воинских захоронений, братских могил и памятных знаков, расположенных на территории Колпнянского района Орловской области"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25 6 01 00000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780,2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федеральной целевой программы "Увековечение памяти погибших при защите Отечества на 2019-2024 годы"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25 6 01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L2990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780,2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940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25 6 01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L2990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780,2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25 6 01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L2990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780,2</a:t>
                      </a:r>
                    </a:p>
                  </a:txBody>
                  <a:tcPr marL="3814" marR="38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25 6 01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L2990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600,0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25 6 01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L2990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180,2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14" marR="38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7"/>
          <a:ext cx="8712967" cy="6408714"/>
        </p:xfrm>
        <a:graphic>
          <a:graphicData uri="http://schemas.openxmlformats.org/drawingml/2006/table">
            <a:tbl>
              <a:tblPr/>
              <a:tblGrid>
                <a:gridCol w="3788485"/>
                <a:gridCol w="484839"/>
                <a:gridCol w="510928"/>
                <a:gridCol w="600069"/>
                <a:gridCol w="1095780"/>
                <a:gridCol w="469619"/>
                <a:gridCol w="443529"/>
                <a:gridCol w="1319718"/>
              </a:tblGrid>
              <a:tr h="212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3 668,5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Пенсионное обеспечение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Доплаты к пенсиям муниципальных служащих в рамках непрограммной части районного бюджета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74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Публичные нормативные социальные выплаты гражданам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населения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523,7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410,0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88676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мер социальной поддержки в виде ежемесячной денежной компенсации на оплату жилого помещения, освещения и отопления специалистам учреждений сферы культуры и искусств, находящихся в ведении Колпнянского района, работающим и проживающим в сельской местности и поселках городского типа в рамках непрограммной части районного бюджета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11 0 00 90220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820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11 0 00 90220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11 0 00 90220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11 0 00 90220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6730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ежемесячное обеспечение по достижению пенсионного возраста лица, удостоенного звания "Почетный гражданин" Колпнянского района, в рамках непрограммной части районного бюджета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11 0 00 90230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"Комплексное развитие сельских территорий Колпнянского района Орловской области"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23 0 00 00000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«Развитие жилищного строительства на сельских территориях и повышение уровня благоустройства домовладений»</a:t>
                      </a: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23 0 01 00000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мероприятий по устойчивому развитию сельских территорий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23 0 01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L5760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23 0 01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L5760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23 0 01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L5760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23 0 01 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  <a:cs typeface="Times New Roman"/>
                        </a:rPr>
                        <a:t>L5760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113,7</a:t>
                      </a:r>
                    </a:p>
                  </a:txBody>
                  <a:tcPr marL="4223" marR="42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88643"/>
          <a:ext cx="8640959" cy="6640515"/>
        </p:xfrm>
        <a:graphic>
          <a:graphicData uri="http://schemas.openxmlformats.org/drawingml/2006/table">
            <a:tbl>
              <a:tblPr/>
              <a:tblGrid>
                <a:gridCol w="3757172"/>
                <a:gridCol w="480831"/>
                <a:gridCol w="506708"/>
                <a:gridCol w="595110"/>
                <a:gridCol w="1086723"/>
                <a:gridCol w="465738"/>
                <a:gridCol w="439866"/>
                <a:gridCol w="1308811"/>
              </a:tblGrid>
              <a:tr h="145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Охрана семьи и детства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2 234,8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Непрограммная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часть районного бюджета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2 234,8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2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Единовременная выплата на ремонт жилых помещений, закрепленных на праве собственности за детьми- сиротами и детьми, оставшимися без попечения родителей, лицами из числа детей-сирот и детей, оставшихся без попечения родителей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11 0 00 72490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11 0 00 72490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33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11 0 00 72490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11 0 00 72490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2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в рамках непрограммной части районного бюджета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11 0 00 72950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2 184,8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1433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Капитальные вложения в объекты государственной (муниципальной) собственности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11 0 00 72950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2 184,8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Бюджетные инвестиции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11 0 00 72950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410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2 184,8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11 0 00 72950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2 184,8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"Обеспечение жильем молодых семей Колпнянского района Орловской области"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26 0 00 00000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57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"Предоставление социальных выплат молодым семьям - участникам муниципальной программы на приобретение жилья"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26 0 01 00000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мероприятий по обеспечению жильем молодых семей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57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 i="1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 i="1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26 0 01 </a:t>
                      </a:r>
                      <a:r>
                        <a:rPr lang="en-US" sz="900" i="1">
                          <a:latin typeface="Times New Roman"/>
                          <a:ea typeface="Times New Roman"/>
                          <a:cs typeface="Times New Roman"/>
                        </a:rPr>
                        <a:t>L4970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622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"Поддержка социально ориентированных некоммерческих организаций, осуществляющих деятельность на территории муниципального образования Колпнянский район Орловской области на 2021 - 2024 годы"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27 0 00 00000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"Предоставление субсидии социально ориентированным некоммерческим организациям"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27 0 06 00000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1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27 0 06 90790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27 0 06 90790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некоммерческим организациям (за исключением государственных (муниципальных) учреждений)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27 0 06 90790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630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27 0 06 90790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730" marR="37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3" y="188650"/>
          <a:ext cx="8928994" cy="6552719"/>
        </p:xfrm>
        <a:graphic>
          <a:graphicData uri="http://schemas.openxmlformats.org/drawingml/2006/table">
            <a:tbl>
              <a:tblPr/>
              <a:tblGrid>
                <a:gridCol w="3882411"/>
                <a:gridCol w="496858"/>
                <a:gridCol w="523599"/>
                <a:gridCol w="614947"/>
                <a:gridCol w="1122948"/>
                <a:gridCol w="481263"/>
                <a:gridCol w="454531"/>
                <a:gridCol w="1352437"/>
              </a:tblGrid>
              <a:tr h="142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8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400,0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Массовый спорт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400,0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85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Колпнянском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районе на 2021-2024 годы"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19 0 00 00000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400,0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350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"Физическое воспитание детей школьного возраста. Спортивно-оздоровительная работа и массовый спорт в сельских поселениях и на предприятиях района"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19 0 01 90370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308,0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19 0 01 90370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308,0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95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19 0 01 90370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308,0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19 0 01 90370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308,0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19 0 01 90370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308,0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97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"Физическая культура и спорт инвалидов"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19 0 02 00000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19 0 02 90370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9595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19 0 02 90370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19 0 02 90370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19 0 02 90370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"Спортивно-оздоровительная работа по месту жительства. Развитие спорта высших достижений и подготовка спортивного резерва"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19 0 03 90370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19 0 03 90370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9595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19 0 03 90370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19 0 03 90370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19 0 03 90370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"Развитие Всероссийкого физкультурно-спортивного комплекса "Готов к труду и обороне" (ГТО) на территории района"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19 0 04 90370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37,0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19 0 04 90370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37,0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19 0 04 90370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37,0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19 0 04 90370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37,0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1102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19 0 04 90370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37,0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95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Управление финансов и экономики администрации Колпнянского района Орловской области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31 932,2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6 690,5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24 030,4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6 097,4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85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(финансово­бюджетного) надзора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5 352,0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5 352,0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97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Центральный аппарат в рамках непрограммной части районного бюджета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5 352,0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2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4 550,0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97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4 550,0</a:t>
                      </a:r>
                    </a:p>
                  </a:txBody>
                  <a:tcPr marL="2637" marR="26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8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4 550,0</a:t>
                      </a:r>
                    </a:p>
                  </a:txBody>
                  <a:tcPr marL="2637" marR="26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4"/>
          <a:ext cx="8784975" cy="6408713"/>
        </p:xfrm>
        <a:graphic>
          <a:graphicData uri="http://schemas.openxmlformats.org/drawingml/2006/table">
            <a:tbl>
              <a:tblPr/>
              <a:tblGrid>
                <a:gridCol w="3819791"/>
                <a:gridCol w="488846"/>
                <a:gridCol w="515152"/>
                <a:gridCol w="605027"/>
                <a:gridCol w="1104835"/>
                <a:gridCol w="473501"/>
                <a:gridCol w="447197"/>
                <a:gridCol w="1330626"/>
              </a:tblGrid>
              <a:tr h="160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6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800,0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800,0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800,0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06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745,4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745,4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Выполнение полномочий Орловской области в сфере трудовых отношений в рамках непрограммной части районного бюджета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82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выполнения полномочий в сфере трудовых отношений в рамках непрограммной части районного бюджета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82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НАЦИОНАЛЬНАЯ ОБОРОНА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Осуществление первичного воинского учета на территориях, где отсутствуют военные комиссариаты, в рамках непрограммной части районного бюджета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Субвенции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530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4276" marR="42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3" y="116631"/>
          <a:ext cx="8856984" cy="6549916"/>
        </p:xfrm>
        <a:graphic>
          <a:graphicData uri="http://schemas.openxmlformats.org/drawingml/2006/table">
            <a:tbl>
              <a:tblPr/>
              <a:tblGrid>
                <a:gridCol w="3851102"/>
                <a:gridCol w="492852"/>
                <a:gridCol w="519372"/>
                <a:gridCol w="609990"/>
                <a:gridCol w="1113893"/>
                <a:gridCol w="477382"/>
                <a:gridCol w="450860"/>
                <a:gridCol w="1341533"/>
              </a:tblGrid>
              <a:tr h="16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11 0 00 71610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400,3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выполнения полномочий в сфере трудовых отношений в рамках непрограммной части районного бюджета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03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11 0 00 90340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345,1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НАЦИОНАЛЬНАЯ ОБОРОНА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58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Осуществление первичного воинского учета на территориях, где отсутствуют военные комиссариаты, в рамках непрограммной части районного бюджета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Субвенции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530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11 0 00 51180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1 211,3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45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дорожного хозяйства Колпнянского района на 2021-2023 годы"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20 0 00 00000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"Содержание автомобильных дорог общего пользования местного значения Колпнянского района Орловской области"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20 0 01 00000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20 0 01 90930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20 0 01 90930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20 0 01 90930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520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20 0 01 90930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16 000,0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381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5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525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"Создание условий для эффективного и ответственного управления муниципальными финансами Колпнянского района Орловской области"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28 0 00 00000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"Управление муниципальным долгом"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28 2 00 00000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38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"Обслуживание муниципального внутреннего долга"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28 2 02 00000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28 2 02 90660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28 2 02 90660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700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Обслуживание муниципального долга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28 2 02 90660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1301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28 2 02 90660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58" marR="37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60647"/>
          <a:ext cx="8496944" cy="6336703"/>
        </p:xfrm>
        <a:graphic>
          <a:graphicData uri="http://schemas.openxmlformats.org/drawingml/2006/table">
            <a:tbl>
              <a:tblPr/>
              <a:tblGrid>
                <a:gridCol w="3694553"/>
                <a:gridCol w="472818"/>
                <a:gridCol w="498262"/>
                <a:gridCol w="585192"/>
                <a:gridCol w="1068610"/>
                <a:gridCol w="457977"/>
                <a:gridCol w="432533"/>
                <a:gridCol w="1286999"/>
              </a:tblGrid>
              <a:tr h="337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8 613,5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Дотация на выравнивание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8 413,5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666446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"Создание условий для эффективного и ответственного управления муниципальными финансами Колпнянского района Орловской области"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28 0 00 00000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8 413,5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481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"Межбюджетные отношения с муниципальными образованиями Колпнянского района"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28 1 00 00000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8 413,5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0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"Выравнивание бюджетной обеспеченности поселений Колпнянского района"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28 1 01 00000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8 413,5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28 1 01 71660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6 290,2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7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28 1 01 71660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6 290,2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Дотации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28 1 01 71660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510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6 290,2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28 1 01 71660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6 290,2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8658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на реализацию основного мероприятия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28 1 01 91660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2 123,3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79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28 1 01 91660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2 123,3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Дотации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28 1 01 91660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510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2 123,3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28 1 01 91660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2 123,3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1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межбюджетных трансфертов бюджетам поселений в рамках непрограммной части районного бюджета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11 0 00 90700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84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11 0 00 90700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5855" marR="58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9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11 0 00 90700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540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540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</a:p>
                  </a:txBody>
                  <a:tcPr marL="5855" marR="58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60650"/>
          <a:ext cx="8640960" cy="6280288"/>
        </p:xfrm>
        <a:graphic>
          <a:graphicData uri="http://schemas.openxmlformats.org/drawingml/2006/table">
            <a:tbl>
              <a:tblPr/>
              <a:tblGrid>
                <a:gridCol w="3757173"/>
                <a:gridCol w="480831"/>
                <a:gridCol w="506706"/>
                <a:gridCol w="595111"/>
                <a:gridCol w="1086724"/>
                <a:gridCol w="465739"/>
                <a:gridCol w="439864"/>
                <a:gridCol w="1308812"/>
              </a:tblGrid>
              <a:tr h="230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43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отдел образования администрации Колпнянского района Орловской области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235 884,2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13 435,5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135 476,8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86 971,9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757,9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757,9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757,9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4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Выполнение государственных полномочий Орловской области по созданию комиссии по делам несовершеннолетних и защите их прав и организации деятельности этих комиссий в рамках непрограммной части районного бюджета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11 0 00 71590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478,9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754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11 0 00 71590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478,9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33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11 0 00 71590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478,9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11 0 00 71590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478,9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1535">
                <a:tc>
                  <a:txBody>
                    <a:bodyPr/>
                    <a:lstStyle/>
                    <a:p>
                      <a:pPr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формирования и организации деятельности комиссии по делам несовершеннолетних и защите их прав в рамках непрограммной части районного бюджета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279,0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754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276,0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33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276,0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276,0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43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11 0 00 90280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1" marR="51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5171" marR="51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5661" b="3757"/>
          <a:stretch>
            <a:fillRect/>
          </a:stretch>
        </p:blipFill>
        <p:spPr bwMode="auto">
          <a:xfrm>
            <a:off x="0" y="0"/>
            <a:ext cx="2285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669516" cy="6926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0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Показатели социально-экономического развития</a:t>
            </a:r>
            <a:endParaRPr lang="ru-RU" sz="20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graphicFrame>
        <p:nvGraphicFramePr>
          <p:cNvPr id="19594" name="Group 138"/>
          <p:cNvGraphicFramePr>
            <a:graphicFrameLocks noGrp="1"/>
          </p:cNvGraphicFramePr>
          <p:nvPr>
            <p:ph idx="4294967295"/>
          </p:nvPr>
        </p:nvGraphicFramePr>
        <p:xfrm>
          <a:off x="1259633" y="904875"/>
          <a:ext cx="7776864" cy="5784322"/>
        </p:xfrm>
        <a:graphic>
          <a:graphicData uri="http://schemas.openxmlformats.org/drawingml/2006/table">
            <a:tbl>
              <a:tblPr/>
              <a:tblGrid>
                <a:gridCol w="3081400"/>
                <a:gridCol w="689219"/>
                <a:gridCol w="864100"/>
                <a:gridCol w="785545"/>
                <a:gridCol w="785545"/>
                <a:gridCol w="823310"/>
                <a:gridCol w="747745"/>
              </a:tblGrid>
              <a:tr h="30255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изм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ОТЧЕТ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ПРОГНОЗ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2022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2023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2024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2025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2026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 организаций - производителей - всего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 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834,7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905,6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980,1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051,7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125,1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 - всего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 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814,3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884,0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957,2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027,4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050" baseline="0" smtClean="0">
                          <a:latin typeface="Calibri"/>
                          <a:ea typeface="Times New Roman"/>
                          <a:cs typeface="Times New Roman"/>
                        </a:rPr>
                        <a:t> 099,3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Водоснабжение; водоотведение, организация сбора и утилизации отходов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20,4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21,6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22,9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24,3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25,7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630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 в действующих ценах  соответствующих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млн руб.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6 942,0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5 660,0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5 808,0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6 135,0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6 392,0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    зерно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тонн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248 055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223 296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224 025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223 816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223 696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масличные культуры  (рапс, подсолнечник, соя)- всего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тонн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46 130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55 398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55 698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56 003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56 314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    овощи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тонн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1 273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1 216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1 218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1 220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1 222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48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    мясо (в живом весе)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тонн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1 215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1 211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1 215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1 220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1 224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    молоко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тонн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4 572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4 516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4 518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4 520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4 522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   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 производство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яйц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Тыс.шт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1 328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1 330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1 332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1 334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1 335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Площадь пашни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га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75 635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75 954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75 998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76 020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76 057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Урожайность зерновых культур </a:t>
                      </a:r>
                      <a:b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</a:b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 сельскохозяйственных организациях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ц/га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55,96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52,0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53,0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54,0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Times New Roman"/>
                          <a:cs typeface="Times New Roman"/>
                        </a:rPr>
                        <a:t>55,0</a:t>
                      </a:r>
                      <a:endParaRPr lang="ru-RU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2463800" y="1463675"/>
            <a:ext cx="3571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93610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88640"/>
          <a:ext cx="8640960" cy="6480719"/>
        </p:xfrm>
        <a:graphic>
          <a:graphicData uri="http://schemas.openxmlformats.org/drawingml/2006/table">
            <a:tbl>
              <a:tblPr/>
              <a:tblGrid>
                <a:gridCol w="3757173"/>
                <a:gridCol w="480832"/>
                <a:gridCol w="506708"/>
                <a:gridCol w="595111"/>
                <a:gridCol w="1086723"/>
                <a:gridCol w="465739"/>
                <a:gridCol w="439863"/>
                <a:gridCol w="1308811"/>
              </a:tblGrid>
              <a:tr h="252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231 199,2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Дошкольное образование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26 403,0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0994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Закон Орловской области от 26 января 2007 года № 655-ОЗ "О наказах избирателей депутатам Орловского областного Совета народных депутатов" в рамках непрограммной части районного бюджета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8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150,0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7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образования Колпнянского района Орловской области"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29 0 00 00000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26 253,0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"Развитие дошкольного образования"</a:t>
                      </a: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29 1 00 00000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26 253,0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«Оплата труда работников ДОУ»</a:t>
                      </a: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29 1 01 00000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19 630,0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финансового обеспечения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обеспечения дополнительного образования детей в муниципальных общеобразовательных организациях за счет субвенций из областного бюджета</a:t>
                      </a: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29 1 01 71570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14 135,0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7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29 1 01 71570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14 135,0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29 1 01 71570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14 135,0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29 1 01 71570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14 135,0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29 1 01 90550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5 495,0</a:t>
                      </a:r>
                    </a:p>
                  </a:txBody>
                  <a:tcPr marL="5137" marR="51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7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29 1 01 90550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37" marR="51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5 495,0</a:t>
                      </a:r>
                    </a:p>
                  </a:txBody>
                  <a:tcPr marL="5137" marR="5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8"/>
          <a:ext cx="8640959" cy="6350467"/>
        </p:xfrm>
        <a:graphic>
          <a:graphicData uri="http://schemas.openxmlformats.org/drawingml/2006/table">
            <a:tbl>
              <a:tblPr/>
              <a:tblGrid>
                <a:gridCol w="3757173"/>
                <a:gridCol w="480830"/>
                <a:gridCol w="506708"/>
                <a:gridCol w="595110"/>
                <a:gridCol w="1086723"/>
                <a:gridCol w="465740"/>
                <a:gridCol w="439864"/>
                <a:gridCol w="1308811"/>
              </a:tblGrid>
              <a:tr h="176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29 1 01 90550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5 495,0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29 1 01 90550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5 495,0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«Расходы на поддержание инфраструктуры ДОУ»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29 1 02 00000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29 1 02 90550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29 1 02 90550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29 1 02 90550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29 1 02 90550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6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«Организация питания воспитанников»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29 1 03 00000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29 1 03 90550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8022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29 1 03 90550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29 1 03 90550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29 1 03 90550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2 100,0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«Другие мероприятия муниципальной подпрограммы»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29 1 04 00000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2 423,0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2 383,0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29 1 04 90550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2 383,0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29 1 04 90550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2 383,0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29 1 04 90550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2 383,0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финансового обеспечения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обеспечения дополнительного образования детей в муниципальных общеобразовательных организациях за счет субвенций из областного бюджета</a:t>
                      </a: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29 1 04 71570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8022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29 1 04 71570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781" marR="4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29 1 04 71570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6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29 1 04 71570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4781" marR="47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9" y="260648"/>
          <a:ext cx="8568950" cy="6336706"/>
        </p:xfrm>
        <a:graphic>
          <a:graphicData uri="http://schemas.openxmlformats.org/drawingml/2006/table">
            <a:tbl>
              <a:tblPr/>
              <a:tblGrid>
                <a:gridCol w="3725864"/>
                <a:gridCol w="476825"/>
                <a:gridCol w="502483"/>
                <a:gridCol w="590150"/>
                <a:gridCol w="1077667"/>
                <a:gridCol w="461858"/>
                <a:gridCol w="436198"/>
                <a:gridCol w="1297905"/>
              </a:tblGrid>
              <a:tr h="205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Общее образование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190 973,9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Непрограммная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часть районного бюджета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1 516,0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97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Закон Орловской области от 26 января 2007 года № 655-ОЗ "О наказах избирателей депутатам Орловского областного Совета народных депутатов" в рамках непрограммной части районного бюджета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1 516,0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4253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1 516,0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1 516,0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11 0 00 72650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1 516,0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образования Колпнянского района Орловской области"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29 0 00 00000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189 457,9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«Развитие общего образования»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29 3 00 00000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189 457,9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5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«Обеспечение выплаты заработной платы работникам общеобразовательных учреждений»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29 3 01 00000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147 675,6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выплаты ежемесячного денежного вознаграждения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29 3 01 53030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8 749,4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45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29 3 01 53030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8 749,4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29 3 01 53030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8 749,4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29 3 01 53030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8 749,4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1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выплаты ежемесячного денежного вознаграждения за классное руководство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29 3 01 71500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1 681,9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42536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29 3 01 71500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1 681,9</a:t>
                      </a:r>
                    </a:p>
                  </a:txBody>
                  <a:tcPr marL="5748" marR="5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29 3 01 71500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1 681,9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29 3 01 71500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1 681,9</a:t>
                      </a:r>
                    </a:p>
                  </a:txBody>
                  <a:tcPr marL="5748" marR="57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3"/>
          <a:ext cx="8928991" cy="6624731"/>
        </p:xfrm>
        <a:graphic>
          <a:graphicData uri="http://schemas.openxmlformats.org/drawingml/2006/table">
            <a:tbl>
              <a:tblPr/>
              <a:tblGrid>
                <a:gridCol w="3882413"/>
                <a:gridCol w="496862"/>
                <a:gridCol w="523597"/>
                <a:gridCol w="614946"/>
                <a:gridCol w="1122946"/>
                <a:gridCol w="481263"/>
                <a:gridCol w="454526"/>
                <a:gridCol w="1352438"/>
              </a:tblGrid>
              <a:tr h="157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9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финансового обеспечения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обеспечения дополнительного образования детей в муниципальных общеобразовательных организациях за счет субвенций из областного бюджета</a:t>
                      </a: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29 3 01 71570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108 158,1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9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29 3 01 71570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108 158,1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29 3 01 71570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108 158,1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29 3 01 71570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108 158,1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23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Выплата педагогическим работникам муниципальных образовательных организаций компенсации за работу по подготовке и проведению государственной итоговой аттестации по образовательным программам основного общего и среднего общего образования</a:t>
                      </a: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29 3 01 71970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366,2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971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29 3 01 71970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366,2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29 3 01 71970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366,2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29 3 01 71970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366,2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29 3 01 90240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28 720,0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971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29 3 01 90240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28 720,0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29 3 01 90240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28 720,0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29 3 01 90240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28 720,0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«Расходы на поддержание инфраструктуры общеобразовательных учреждений»</a:t>
                      </a: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29 3 02 00000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15 715,0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29 3 02 90240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15 715,0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9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29 3 02 90240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15 715,0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29 3 02 90240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15 715,0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29 3 02 90240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15 715,0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«Укрепление учебно­материальной базы образовательных организаций района»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29 3 03 00000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4 480,0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29 3 03 90240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4 480,0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29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29 3 03 90240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4 480,0</a:t>
                      </a:r>
                    </a:p>
                  </a:txBody>
                  <a:tcPr marL="3353" marR="33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29 3 03 90240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4 480,0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29 3 03 90240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4 480,0</a:t>
                      </a:r>
                    </a:p>
                  </a:txBody>
                  <a:tcPr marL="3353" marR="33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60650"/>
          <a:ext cx="8568952" cy="6336701"/>
        </p:xfrm>
        <a:graphic>
          <a:graphicData uri="http://schemas.openxmlformats.org/drawingml/2006/table">
            <a:tbl>
              <a:tblPr/>
              <a:tblGrid>
                <a:gridCol w="3725863"/>
                <a:gridCol w="476826"/>
                <a:gridCol w="502484"/>
                <a:gridCol w="590152"/>
                <a:gridCol w="1077667"/>
                <a:gridCol w="461857"/>
                <a:gridCol w="436199"/>
                <a:gridCol w="1297904"/>
              </a:tblGrid>
              <a:tr h="19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80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"Организация горячего питания детей"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29 3 04 00000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10 896,7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7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на реализацию основного мероприятия в части возмещения расходов бюджетов муниципальных образований на обеспечение питанием учащихся муниципальных общеобразовательных учреждений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4 381,2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9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4 381,2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4 381,2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3 950,1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343,5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L3040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87,6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2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возмещения расходов бюджетов муниципальных образований на обеспечение питанием учащихся муниципальных общеобразовательных учреждений</a:t>
                      </a: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29 3 04 72410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2 855,5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9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29 3 04 72410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2 855,5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29 3 04 72410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2 855,5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29 3 04 72410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2 855,5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7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на реализацию основного мероприятия в части возмещения расходов бюджетов муниципальных образований на обеспечение питанием учащихся муниципальных общеобразовательных учреждений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29 3 04 82410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3 550,0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40315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29 3 04 82410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3 550,0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29 3 04 82410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3 550,0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29 3 04 82410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3 550,0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29 3 04 90240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9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29 3 04 90240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29 3 04 90240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6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29 3 04 90240</a:t>
                      </a:r>
                    </a:p>
                  </a:txBody>
                  <a:tcPr marL="5173" marR="5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5173" marR="51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16633"/>
          <a:ext cx="8712967" cy="6624738"/>
        </p:xfrm>
        <a:graphic>
          <a:graphicData uri="http://schemas.openxmlformats.org/drawingml/2006/table">
            <a:tbl>
              <a:tblPr/>
              <a:tblGrid>
                <a:gridCol w="3788483"/>
                <a:gridCol w="484838"/>
                <a:gridCol w="510930"/>
                <a:gridCol w="600068"/>
                <a:gridCol w="1095779"/>
                <a:gridCol w="469621"/>
                <a:gridCol w="443530"/>
                <a:gridCol w="1319718"/>
              </a:tblGrid>
              <a:tr h="174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«Прочие мероприятия подпрограммы 3»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29 3 05 00000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9 947,2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3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 в части финансового обеспечения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обеспечения дополнительного образования детей в муниципальных общеобразовательных организациях за счет субвенций из областного бюджета</a:t>
                      </a: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29 3 05 71570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2 212,2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29 3 05 71570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2 212,2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29 3 05 71570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2 212,2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29 3 05 71570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2 212,2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29 3 05 90240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7 735,0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29 3 05 90240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7 735,0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29 3 05 90240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7 735,0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29 3 05 90240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7 735,0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Федеральный проект "Патриотическое воспитание граждан Российской Федерации"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ЕВ 00000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743,4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54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ЕВ 51790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743,4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ЕВ 51790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743,4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3 ЕВ 51790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743,4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ЕВ 51790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736,0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3 ЕВ 51790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7,4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образование детей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2 519,3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76203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образования Колпнянского района Орловской области"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29 0 00 00000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2 519,3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"Развитие дополнительного образования"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29 2 00 00000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2 519,3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997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функционирования учреждений"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29 2 01 00000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1 049,2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29 2 01 90560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1 049,2</a:t>
                      </a:r>
                    </a:p>
                  </a:txBody>
                  <a:tcPr marL="4197" marR="41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29 2 01 90560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197" marR="4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1 049,2</a:t>
                      </a:r>
                    </a:p>
                  </a:txBody>
                  <a:tcPr marL="4197" marR="4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3"/>
          <a:ext cx="8856984" cy="6587389"/>
        </p:xfrm>
        <a:graphic>
          <a:graphicData uri="http://schemas.openxmlformats.org/drawingml/2006/table">
            <a:tbl>
              <a:tblPr/>
              <a:tblGrid>
                <a:gridCol w="3851104"/>
                <a:gridCol w="492853"/>
                <a:gridCol w="519373"/>
                <a:gridCol w="609988"/>
                <a:gridCol w="1113892"/>
                <a:gridCol w="477381"/>
                <a:gridCol w="450862"/>
                <a:gridCol w="1341531"/>
              </a:tblGrid>
              <a:tr h="153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29 2 01 90560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1 049,2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29 2 01 90560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1 049,2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"Обеспечение функционирования системы персонифицированного финансирования дополнительного образования детей"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29 2 02 00000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1 470,1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29 2 02 90560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1 470,1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29 2 02 90560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1 470,1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29 2 02 90560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1 470,1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29 2 02 90560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1 470,1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Молодежная политика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21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образования Колпнянского района Орловской области"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29 0 00 00000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76005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Подпрограмма "Организация отдыха и оздоровления детей в летний период"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29 4 00 00000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Основное мероприятие «Финансирование пришкольных оздоровительных лагерей с дневным пребыванием»</a:t>
                      </a: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29 4 01 00000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основного мероприятия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29 4 01 90570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31459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29 4 01 90570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Субсидии бюджетным учреждениям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29 4 01 90570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29 4 01 90570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1 250,0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10 053,0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10 053,0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Центральный аппарат в рамках непрограммной части районного бюджета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4 420,0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4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4 310,0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8319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4 310,0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4 310,0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459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</a:p>
                  </a:txBody>
                  <a:tcPr marL="4016" marR="40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хозяйственно-эксплуатационной группы в рамках непрограммной части районного бюджета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5 633,0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55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16" marR="4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4 828,0</a:t>
                      </a:r>
                    </a:p>
                  </a:txBody>
                  <a:tcPr marL="4016" marR="40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52"/>
          <a:ext cx="8640959" cy="6408710"/>
        </p:xfrm>
        <a:graphic>
          <a:graphicData uri="http://schemas.openxmlformats.org/drawingml/2006/table">
            <a:tbl>
              <a:tblPr/>
              <a:tblGrid>
                <a:gridCol w="3757172"/>
                <a:gridCol w="480832"/>
                <a:gridCol w="506707"/>
                <a:gridCol w="595110"/>
                <a:gridCol w="1086724"/>
                <a:gridCol w="465737"/>
                <a:gridCol w="439865"/>
                <a:gridCol w="1308812"/>
              </a:tblGrid>
              <a:tr h="229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4 828,0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4 828,0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9440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Уплата налогов, сборов и иных платежей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11 0 00 90580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3 927,1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Пенсионное обеспечение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Доплаты к пенсиям муниципальных служащих в рамках непрограммной части районного бюджета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99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Публичные нормативные социальные выплаты гражданам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11 0 00 90200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120,0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Охрана семьи и детства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2 455,4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2 455,4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Компенсация части родительской платы за содержание ребенка в образовательных организациях, реализующих основную общеобразовательную программу дошкольного образования, в рамках непрограммной части районного бюджета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11 0 00 71510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713,0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226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11 0 00 71510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713,0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9440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11 0 00 71510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713,0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11 0 00 71510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713,0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8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Содержание ребенка в семье опекуна и приемной семье, а также вознаграждение, причитающееся приемному родителю, в рамках непрограммной части районного бюджета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11 0 00 72480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922" marR="4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1 692,4</a:t>
                      </a:r>
                    </a:p>
                  </a:txBody>
                  <a:tcPr marL="4922" marR="4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1" y="188637"/>
          <a:ext cx="8784977" cy="6442215"/>
        </p:xfrm>
        <a:graphic>
          <a:graphicData uri="http://schemas.openxmlformats.org/drawingml/2006/table">
            <a:tbl>
              <a:tblPr/>
              <a:tblGrid>
                <a:gridCol w="3819791"/>
                <a:gridCol w="488847"/>
                <a:gridCol w="515152"/>
                <a:gridCol w="605029"/>
                <a:gridCol w="1104835"/>
                <a:gridCol w="473500"/>
                <a:gridCol w="447196"/>
                <a:gridCol w="1330627"/>
              </a:tblGrid>
              <a:tr h="150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4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11 0 00 72480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1 692,4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2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11 0 00 72480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1 692,4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11 0 00 72480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1 692,4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6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Выплата единовременного пособия гражданам, усыновившим детей-сирот и детей, оставшихся без попечения родителей в рамках непрограммной части районного бюджета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11 0 00 72500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11 0 00 72500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2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Социальные выплаты гражданам, кроме публичных нормативных социальных выплат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11 0 00 72500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11 0 00 72500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1 351,7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1 351,7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Выполнение полномочий в сфере опеки и попечительства в рамках непрограммной части районного бюджета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1 076,7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599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1 071,7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1 071,7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1 071,7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2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11 0 00 71600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Софинансирование на выполнение полномочий в сфере опеки и попечительства в рамках непрограммной части районного бюджета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275,0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39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2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265,0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254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11 0 00 90180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4030" marR="40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260646"/>
          <a:ext cx="8568952" cy="6408714"/>
        </p:xfrm>
        <a:graphic>
          <a:graphicData uri="http://schemas.openxmlformats.org/drawingml/2006/table">
            <a:tbl>
              <a:tblPr/>
              <a:tblGrid>
                <a:gridCol w="3725863"/>
                <a:gridCol w="476825"/>
                <a:gridCol w="502484"/>
                <a:gridCol w="590151"/>
                <a:gridCol w="1077668"/>
                <a:gridCol w="461857"/>
                <a:gridCol w="436199"/>
                <a:gridCol w="1297905"/>
              </a:tblGrid>
              <a:tr h="270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Колпнянский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 районный Совет народных депутатов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2 605,0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64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2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2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2 605,0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2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2 605,0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741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2 545,0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22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2 545,0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Председатель представительного органа муниципального образования в рамках непрограммной части районного бюджета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1 050,0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994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11 0 00 90010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1 050,0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1 050,0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11 0 00 90010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1 050,0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Центральный аппарат в рамках непрограммной части районного бюджета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413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1 495,0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994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700,0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715304" cy="6429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Объем инвестиций</a:t>
            </a:r>
            <a:endParaRPr lang="ru-RU" sz="32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graphicFrame>
        <p:nvGraphicFramePr>
          <p:cNvPr id="20565" name="Group 85"/>
          <p:cNvGraphicFramePr>
            <a:graphicFrameLocks noGrp="1"/>
          </p:cNvGraphicFramePr>
          <p:nvPr>
            <p:ph idx="4294967295"/>
          </p:nvPr>
        </p:nvGraphicFramePr>
        <p:xfrm>
          <a:off x="179513" y="1071563"/>
          <a:ext cx="8856984" cy="4131159"/>
        </p:xfrm>
        <a:graphic>
          <a:graphicData uri="http://schemas.openxmlformats.org/drawingml/2006/table">
            <a:tbl>
              <a:tblPr/>
              <a:tblGrid>
                <a:gridCol w="3431085"/>
                <a:gridCol w="638341"/>
                <a:gridCol w="1037304"/>
                <a:gridCol w="957511"/>
                <a:gridCol w="957511"/>
                <a:gridCol w="957511"/>
                <a:gridCol w="877721"/>
              </a:tblGrid>
              <a:tr h="3763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 изм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ОТЧЕТ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ПРОГНОЗ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2022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2023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2024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2025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2026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18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по территории района (города) за счет всех источников финансирования по полному кругу предприятий и организаций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783,0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742,7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255,9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260,6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286,1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87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по источникам финансирования (по крупным и средним предприятиям и организациям):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 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586,0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229,7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147,9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151,6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176,2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514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Собственные средства предприятий и организаций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332,2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130,3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115,0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124,2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148,2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423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Привлеченные средства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253,8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32,9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27,4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27,9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139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:                         кредиты банков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Arial"/>
                        </a:rPr>
                        <a:t>28,4</a:t>
                      </a:r>
                      <a:endParaRPr lang="ru-RU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Arial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Arial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Arial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Arial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139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бюджетные средства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189,1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27,8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29,7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23,3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22,8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139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заемные средства других организаций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34,0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71,4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2463800" y="1463675"/>
            <a:ext cx="3571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93" name="Picture 2" descr="C:\Users\1\Desktop\Бюджет для граждан\2021 г. оформление\Инвестици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301208"/>
            <a:ext cx="315322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4" name="Рисунок 7" descr="C:\Users\1\Desktop\Бюджет для граждан\2021 г. оформление\Инвестици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2" y="5301208"/>
            <a:ext cx="3214688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5" name="Рисунок 11" descr="C:\Users\1\Desktop\Бюджет для граждан\2021 г. оформление\Инвестиции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5301208"/>
            <a:ext cx="2101850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kolpna-adm.ru/files/uploads/images/gerb_kor_kolp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60648"/>
            <a:ext cx="576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1" y="116627"/>
          <a:ext cx="8640958" cy="6764621"/>
        </p:xfrm>
        <a:graphic>
          <a:graphicData uri="http://schemas.openxmlformats.org/drawingml/2006/table">
            <a:tbl>
              <a:tblPr/>
              <a:tblGrid>
                <a:gridCol w="3757173"/>
                <a:gridCol w="480831"/>
                <a:gridCol w="506707"/>
                <a:gridCol w="595111"/>
                <a:gridCol w="1086722"/>
                <a:gridCol w="465738"/>
                <a:gridCol w="439864"/>
                <a:gridCol w="1308812"/>
              </a:tblGrid>
              <a:tr h="145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Вед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РПр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ПР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Цст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ВР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1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700,0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0003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00 0 00 90040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700,0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76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00 0 00 90040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795,0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Выполнение других обязательств государства в рамках непрограммной части районного бюджета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76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00 0 00 90070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Уплата налогов, сборов и иных платежей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11 0 00 90070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00 0 00 90070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858)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5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Контрольно-счетная палата Колпнянского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Орловской области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федерального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областного бюджета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(финансово­бюджетного) надзора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Непрограммная часть районного бюджета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11 0 00 00000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Руководитель контрольно-счетной палаты муниципального образования в рамках непрограммной части районного бюджета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985,0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B"/>
                    </a:solidFill>
                  </a:tcPr>
                </a:tc>
              </a:tr>
              <a:tr h="620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933,0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933,0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00 0 00 90050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020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933,0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762">
                <a:tc>
                  <a:txBody>
                    <a:bodyPr/>
                    <a:lstStyle/>
                    <a:p>
                      <a:pPr>
                        <a:lnSpc>
                          <a:spcPct val="119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закупки товаров, работ и услуг для обеспечения государственных (муниципальных) нужд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Иные бюджетные ассигнования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Уплата налогов, сборов и иных платежей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муниципального района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039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11 0 00 90050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i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27" marR="3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3927" marR="3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285720" y="1"/>
            <a:ext cx="7786742" cy="428603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404664"/>
          <a:ext cx="8208912" cy="4589699"/>
        </p:xfrm>
        <a:graphic>
          <a:graphicData uri="http://schemas.openxmlformats.org/drawingml/2006/table">
            <a:tbl>
              <a:tblPr/>
              <a:tblGrid>
                <a:gridCol w="6293700"/>
                <a:gridCol w="1915212"/>
              </a:tblGrid>
              <a:tr h="421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Verdana"/>
                          <a:ea typeface="Calibri"/>
                          <a:cs typeface="Times New Roman"/>
                        </a:rPr>
                        <a:t>Мероприятия запланированные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Verdana"/>
                          <a:ea typeface="Calibri"/>
                          <a:cs typeface="Times New Roman"/>
                        </a:rPr>
                        <a:t>на 2024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Verdana"/>
                          <a:ea typeface="Calibri"/>
                          <a:cs typeface="Times New Roman"/>
                        </a:rPr>
                        <a:t>Сумма тыс.руб.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Приобретение мебели в МБОУ «Колпнянский лицей»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793,0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Приобретение спортивного оборудования и инвентаря в МБОУ «Тимирязевская средняя общеобразовательная школа»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723,0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Приобретение детского игрового и спортивного оборудования МБДОУ –детский1 сад № 1 «Солнышко»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150,0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Реализация мероприятий на поддержку дорожного хозяйства (капитальный ремонт и ремонт автомобильных дорог общего пользования местного значения и искусственных сооружений на них)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10 101,0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Обеспечение развития и укрепления материально-технической базы домов культуры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1 422,1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Реализация мероприятий по модернизации школьных систем образования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19 450,8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Обеспечение комплексного развития сельских территорий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1 198,0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Реализация мероприятий на сохранение и реконструкцию военно-мемориальных объектов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738,6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6" marR="68546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/>
          <a:srcRect r="16665"/>
          <a:stretch>
            <a:fillRect/>
          </a:stretch>
        </p:blipFill>
        <p:spPr bwMode="auto">
          <a:xfrm flipH="1">
            <a:off x="2714612" y="6143965"/>
            <a:ext cx="1428760" cy="71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l="45987" t="4465" r="11645"/>
          <a:stretch>
            <a:fillRect/>
          </a:stretch>
        </p:blipFill>
        <p:spPr bwMode="auto">
          <a:xfrm>
            <a:off x="5072066" y="571480"/>
            <a:ext cx="1905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315277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5514975"/>
            <a:ext cx="4000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5505450"/>
            <a:ext cx="9334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 r="16665"/>
          <a:stretch>
            <a:fillRect/>
          </a:stretch>
        </p:blipFill>
        <p:spPr bwMode="auto">
          <a:xfrm flipH="1">
            <a:off x="0" y="6143965"/>
            <a:ext cx="1428760" cy="71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6069534"/>
            <a:ext cx="1893198" cy="78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rcRect t="4545"/>
          <a:stretch>
            <a:fillRect/>
          </a:stretch>
        </p:blipFill>
        <p:spPr bwMode="auto">
          <a:xfrm>
            <a:off x="6958803" y="0"/>
            <a:ext cx="2185197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3562350"/>
            <a:ext cx="212443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3000364" cy="382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615262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Контактная информация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857232"/>
            <a:ext cx="4214810" cy="608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Информационный ресурс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«Бюджет для граждан»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подготовлен Управлением финансов и экономики администрации Колпнянского района Орловской области</a:t>
            </a:r>
          </a:p>
          <a:p>
            <a:pPr algn="ctr">
              <a:buNone/>
            </a:pPr>
            <a:endParaRPr lang="ru-RU" sz="700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  Контактные телефоны: 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8-486-74-2-16-00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8-486-74-2-15-33</a:t>
            </a:r>
          </a:p>
          <a:p>
            <a:pPr>
              <a:buNone/>
            </a:pPr>
            <a:endParaRPr lang="ru-RU" sz="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Часы работы:</a:t>
            </a: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Понедельник-Пятница 8-17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Суббота, Воскресенье – выходной</a:t>
            </a:r>
          </a:p>
          <a:p>
            <a:pPr>
              <a:buNone/>
            </a:pPr>
            <a:endParaRPr lang="ru-RU" sz="105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Адрес местонахождения: </a:t>
            </a:r>
          </a:p>
          <a:p>
            <a:pPr>
              <a:buNone/>
            </a:pP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Пгт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Колпна ул.Торговая, 25</a:t>
            </a:r>
          </a:p>
          <a:p>
            <a:pPr algn="ctr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Адрес электронной почты: </a:t>
            </a:r>
          </a:p>
          <a:p>
            <a:pPr algn="ctr">
              <a:buNone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finkolpna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@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mail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ru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 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57720" y="2928934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Начальник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Управления финансов и экономики</a:t>
            </a:r>
          </a:p>
          <a:p>
            <a:pPr algn="ctr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Тарасова Ольга Николаевна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/>
          <a:srcRect l="22858"/>
          <a:stretch>
            <a:fillRect/>
          </a:stretch>
        </p:blipFill>
        <p:spPr bwMode="auto">
          <a:xfrm>
            <a:off x="5527683" y="5522913"/>
            <a:ext cx="361631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72132" y="4143380"/>
            <a:ext cx="3571868" cy="159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 descr="https://kolpna-adm.ru/files/uploads/images/gerb_kor_kolpna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913" y="341040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16632"/>
            <a:ext cx="8215338" cy="13681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rgbClr val="0040C0"/>
                </a:solidFill>
                <a:latin typeface="+mn-lt"/>
                <a:ea typeface="+mn-ea"/>
                <a:cs typeface="Aharoni" pitchFamily="2" charset="-79"/>
              </a:rPr>
              <a:t>Информация о крупных налогоплательщиках  Колпнянского района</a:t>
            </a:r>
            <a:endParaRPr lang="ru-RU" sz="2800" b="1" dirty="0">
              <a:solidFill>
                <a:srgbClr val="0040C0"/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15361" name="Picture 2" descr="C:\Users\1\Desktop\Бюджет для граждан\Художественноеоформление\Банер\Пейзаж 6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5018" b="3547"/>
          <a:stretch>
            <a:fillRect/>
          </a:stretch>
        </p:blipFill>
        <p:spPr>
          <a:xfrm>
            <a:off x="251520" y="1030288"/>
            <a:ext cx="8568952" cy="5711080"/>
          </a:xfrm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539552" y="1928802"/>
            <a:ext cx="8461551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АО «Орел 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Нобель-Агро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«Сахарный комбинат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Колпнянский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»»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АО «Заря»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Рейнланд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Орелагропром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Колпнянский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 элеватор»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Колпнянская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 КПФ»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Колпнянский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Constantia" pitchFamily="18" charset="0"/>
              </a:rPr>
              <a:t>хлебзавод</a:t>
            </a: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ООО «АПК Юность»</a:t>
            </a:r>
          </a:p>
          <a:p>
            <a:pPr algn="r"/>
            <a:endParaRPr lang="ru-RU" b="1" i="1" dirty="0" smtClean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Рисунок 6" descr="https://kolpna-adm.ru/files/uploads/images/gerb_kor_kolp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576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11176</TotalTime>
  <Words>15586</Words>
  <Application>Microsoft Office PowerPoint</Application>
  <PresentationFormat>Экран (4:3)</PresentationFormat>
  <Paragraphs>5625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Аспект</vt:lpstr>
      <vt:lpstr>БЮДЖЕТ  ДЛЯ ГРАЖДАН на 2024 год и плановый период 2025-2026г.</vt:lpstr>
      <vt:lpstr>.</vt:lpstr>
      <vt:lpstr>Что такое «бюджет для граждан»</vt:lpstr>
      <vt:lpstr>Социально-экономическое развитие  Колпнянского района</vt:lpstr>
      <vt:lpstr>Сеть муниципальных  учреждений Колпнянского района</vt:lpstr>
      <vt:lpstr>Социальные индикаторы</vt:lpstr>
      <vt:lpstr>Показатели социально-экономического развития</vt:lpstr>
      <vt:lpstr>Объем инвестиций</vt:lpstr>
      <vt:lpstr>Информация о крупных налогоплательщиках  Колпнянского района</vt:lpstr>
      <vt:lpstr>Основные понятия и термины</vt:lpstr>
      <vt:lpstr>Примеры Формирование бюджета</vt:lpstr>
      <vt:lpstr>Виды бюджета</vt:lpstr>
      <vt:lpstr>Этапы бюджетного процесса Колпнянского района</vt:lpstr>
      <vt:lpstr>Участие граждан в бюджетном процессе</vt:lpstr>
      <vt:lpstr>.</vt:lpstr>
      <vt:lpstr>Составление проекта районного бюджета</vt:lpstr>
      <vt:lpstr>Основа  составления  проекта  районного бюджета</vt:lpstr>
      <vt:lpstr>.Бюджетная и налоговая политика на 2024 год и на плановый период 2025 и 2026 годов</vt:lpstr>
      <vt:lpstr>.НАПРАВЛЕНИЯ </vt:lpstr>
      <vt:lpstr>Доходы бюджета</vt:lpstr>
      <vt:lpstr>.Безвозмездные поступления</vt:lpstr>
      <vt:lpstr>Слайд 22</vt:lpstr>
      <vt:lpstr>.Основные общие подходы к формированию расходов районного бюджета</vt:lpstr>
      <vt:lpstr>.</vt:lpstr>
      <vt:lpstr>«ПРОГРАММНАЯ» структура расходов бюджета</vt:lpstr>
      <vt:lpstr>Расходы бюджета</vt:lpstr>
      <vt:lpstr>Основные характеристики районного бюджета</vt:lpstr>
      <vt:lpstr>.</vt:lpstr>
      <vt:lpstr>СТРУКТУРА ДОХОДОВ  РАЙОННОГО БЮДЖЕТА (тыс. руб.)</vt:lpstr>
      <vt:lpstr> </vt:lpstr>
      <vt:lpstr> </vt:lpstr>
      <vt:lpstr>ДИНАМИКА ДОХОДОВ РАЙОННОГО БЮДЖЕТА</vt:lpstr>
      <vt:lpstr>Расходы районного бюджета</vt:lpstr>
      <vt:lpstr>«ОТРАСЛЕВАЯ» структура расходов районного бюджета</vt:lpstr>
      <vt:lpstr>«ПРОГРАММНАЯ» структура расходов районного бюджета</vt:lpstr>
      <vt:lpstr>Муниципальная программа «Развитие системы образования Колпнянского района Орловской области»</vt:lpstr>
      <vt:lpstr>.</vt:lpstr>
      <vt:lpstr>.</vt:lpstr>
      <vt:lpstr>.</vt:lpstr>
      <vt:lpstr>Муниципальная программа «Культура Колпнянского района на 2023-2025 годы» (млн. руб.)</vt:lpstr>
      <vt:lpstr>Муниципальная программа «Культура Колпнянского района на 2023-2025 годы» (млн. руб.)</vt:lpstr>
      <vt:lpstr>Муниципальная программа «Культура Колпнянского района на 2023-2025 годы» (млн. руб.)</vt:lpstr>
      <vt:lpstr> Другие районные программы (тыс. руб.)</vt:lpstr>
      <vt:lpstr> Другие районные программы (тыс. руб.)</vt:lpstr>
      <vt:lpstr> Другие районные программы (тыс. руб.)</vt:lpstr>
      <vt:lpstr> Другие районные программы (тыс. руб.)</vt:lpstr>
      <vt:lpstr>Доходы и расходы бюджета района  на 2024 год в расчете на душу населения</vt:lpstr>
      <vt:lpstr>ЦЕЛЕВЫЕ ИНДИКАТОРЫ</vt:lpstr>
      <vt:lpstr>ЦЕЛЕВЫЕ ИНДИКАТОРЫ</vt:lpstr>
      <vt:lpstr>ЦЕЛЕВЫЕ ИНДИКАТОРЫ</vt:lpstr>
      <vt:lpstr>Распределение бюджетных ассигнований по разделам, подразделам, целевым статьям и видам расходов  классификации расходов на 2024 год (тыс. руб.)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Контактная информация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 на 2021 год и плановый период 2022-2023 г.</dc:title>
  <dc:creator>1</dc:creator>
  <cp:lastModifiedBy>User</cp:lastModifiedBy>
  <cp:revision>917</cp:revision>
  <dcterms:created xsi:type="dcterms:W3CDTF">2021-02-15T06:23:43Z</dcterms:created>
  <dcterms:modified xsi:type="dcterms:W3CDTF">2024-03-27T10:19:06Z</dcterms:modified>
</cp:coreProperties>
</file>