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drawing2.xml" ContentType="application/vnd.ms-office.drawingml.diagramDrawin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drawing3.xml" ContentType="application/vnd.ms-office.drawingml.diagramDrawing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88" r:id="rId1"/>
  </p:sldMasterIdLst>
  <p:notesMasterIdLst>
    <p:notesMasterId r:id="rId31"/>
  </p:notesMasterIdLst>
  <p:sldIdLst>
    <p:sldId id="336" r:id="rId2"/>
    <p:sldId id="432" r:id="rId3"/>
    <p:sldId id="403" r:id="rId4"/>
    <p:sldId id="431" r:id="rId5"/>
    <p:sldId id="404" r:id="rId6"/>
    <p:sldId id="412" r:id="rId7"/>
    <p:sldId id="408" r:id="rId8"/>
    <p:sldId id="409" r:id="rId9"/>
    <p:sldId id="413" r:id="rId10"/>
    <p:sldId id="414" r:id="rId11"/>
    <p:sldId id="415" r:id="rId12"/>
    <p:sldId id="422" r:id="rId13"/>
    <p:sldId id="428" r:id="rId14"/>
    <p:sldId id="416" r:id="rId15"/>
    <p:sldId id="433" r:id="rId16"/>
    <p:sldId id="417" r:id="rId17"/>
    <p:sldId id="435" r:id="rId18"/>
    <p:sldId id="434" r:id="rId19"/>
    <p:sldId id="407" r:id="rId20"/>
    <p:sldId id="410" r:id="rId21"/>
    <p:sldId id="423" r:id="rId22"/>
    <p:sldId id="425" r:id="rId23"/>
    <p:sldId id="406" r:id="rId24"/>
    <p:sldId id="411" r:id="rId25"/>
    <p:sldId id="418" r:id="rId26"/>
    <p:sldId id="421" r:id="rId27"/>
    <p:sldId id="419" r:id="rId28"/>
    <p:sldId id="426" r:id="rId29"/>
    <p:sldId id="430" r:id="rId30"/>
  </p:sldIdLst>
  <p:sldSz cx="9144000" cy="6858000" type="screen4x3"/>
  <p:notesSz cx="9144000" cy="6858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</p:showPr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vertBarState="maximized">
    <p:restoredLeft sz="11855" autoAdjust="0"/>
    <p:restoredTop sz="90000" autoAdjust="0"/>
  </p:normalViewPr>
  <p:slideViewPr>
    <p:cSldViewPr>
      <p:cViewPr varScale="1">
        <p:scale>
          <a:sx n="82" d="100"/>
          <a:sy n="82" d="100"/>
        </p:scale>
        <p:origin x="-1014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#1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73961AF-E2D0-4C36-B6FB-8CC6C2AC7E37}" type="doc">
      <dgm:prSet loTypeId="urn:microsoft.com/office/officeart/2005/8/layout/vList2" loCatId="list" qsTypeId="urn:microsoft.com/office/officeart/2005/8/quickstyle/simple3" qsCatId="simple" csTypeId="urn:microsoft.com/office/officeart/2005/8/colors/accent1_2#1" csCatId="accent1" phldr="1"/>
      <dgm:spPr/>
      <dgm:t>
        <a:bodyPr/>
        <a:lstStyle/>
        <a:p>
          <a:endParaRPr lang="ru-RU"/>
        </a:p>
      </dgm:t>
    </dgm:pt>
    <dgm:pt modelId="{7CDAE8BE-2818-4FC1-B12A-BF6FB9E1365F}" type="pres">
      <dgm:prSet presAssocID="{673961AF-E2D0-4C36-B6FB-8CC6C2AC7E37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1C366253-9E84-4B19-9549-C9523B96DB28}" type="presOf" srcId="{673961AF-E2D0-4C36-B6FB-8CC6C2AC7E37}" destId="{7CDAE8BE-2818-4FC1-B12A-BF6FB9E1365F}" srcOrd="0" destOrd="0" presId="urn:microsoft.com/office/officeart/2005/8/layout/vList2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1207FCD5-E9D6-456E-866B-F5D1D5909AA0}">
      <dsp:nvSpPr>
        <dsp:cNvPr id="0" name=""/>
        <dsp:cNvSpPr/>
      </dsp:nvSpPr>
      <dsp:spPr>
        <a:xfrm>
          <a:off x="0" y="0"/>
          <a:ext cx="8286808" cy="2854729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45000"/>
                <a:satMod val="155000"/>
              </a:schemeClr>
            </a:gs>
            <a:gs pos="60000">
              <a:schemeClr val="accent2">
                <a:hueOff val="0"/>
                <a:satOff val="0"/>
                <a:lumOff val="0"/>
                <a:alphaOff val="0"/>
                <a:shade val="95000"/>
                <a:satMod val="15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87000"/>
                <a:satMod val="250000"/>
              </a:schemeClr>
            </a:gs>
          </a:gsLst>
          <a:lin ang="16200000" scaled="0"/>
        </a:gradFill>
        <a:ln>
          <a:noFill/>
        </a:ln>
        <a:effectLst>
          <a:outerShdw blurRad="65500" dist="38100" dir="5400000" rotWithShape="0">
            <a:srgbClr val="000000">
              <a:alpha val="4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М</a:t>
          </a:r>
        </a:p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Муниципальное образование </a:t>
          </a:r>
        </a:p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err="1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Колпнянский</a:t>
          </a:r>
          <a:r>
            <a:rPr lang="ru-RU" sz="2400" b="1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 район Орловской области</a:t>
          </a:r>
        </a:p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 dirty="0" smtClean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i="0" u="sng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Муниципальная практика  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i="0" u="sng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в сфере государственной национальной политики  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i="0" u="sng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для обеспечения создания и функционирования  общедоступного информационного ресурса, посвященного реализации государственной национальной политики Российской Федерации</a:t>
          </a:r>
          <a:endParaRPr lang="ru-RU" sz="1800" b="1" i="0" u="sng" kern="1200" dirty="0" smtClean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dirty="0" smtClean="0">
              <a:solidFill>
                <a:srgbClr val="002060"/>
              </a:solidFill>
            </a:rPr>
            <a:t> </a:t>
          </a:r>
        </a:p>
      </dsp:txBody>
      <dsp:txXfrm>
        <a:off x="0" y="0"/>
        <a:ext cx="8286808" cy="2854729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9ACB8C6F-83A9-405A-B01B-C171B47D1E45}" type="datetimeFigureOut">
              <a:rPr lang="ru-RU"/>
              <a:pPr>
                <a:defRPr/>
              </a:pPr>
              <a:t>14.06.2022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E4308955-CDAE-4BFE-85F2-B25D4F8A7DD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ый треугольник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grpSp>
        <p:nvGrpSpPr>
          <p:cNvPr id="2" name="Группа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Полилиния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Полилиния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Полилиния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Прямая соединительная линия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A931577A-5AD3-43EE-9D82-E49B1648C1B2}" type="datetimeFigureOut">
              <a:rPr lang="ru-RU" smtClean="0"/>
              <a:pPr>
                <a:defRPr/>
              </a:pPr>
              <a:t>14.06.2022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41FD129D-FEB5-45CA-A286-5071A31F8EA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DE3E7D81-3C02-4B2D-B6BE-03D2A359D32B}" type="datetimeFigureOut">
              <a:rPr lang="ru-RU" smtClean="0"/>
              <a:pPr>
                <a:defRPr/>
              </a:pPr>
              <a:t>14.06.2022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4F2D277A-ABB4-4DD4-A3BD-0A9DCED2C66E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9FD4CF9B-2063-4B1C-B9E7-C9341FCCF62E}" type="datetimeFigureOut">
              <a:rPr lang="ru-RU" smtClean="0"/>
              <a:pPr>
                <a:defRPr/>
              </a:pPr>
              <a:t>14.06.2022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46D6A9A9-B315-41F8-B1B7-E50C684FBBD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27EF2C88-F922-4ABC-A531-0B65AD35E9A9}" type="datetimeFigureOut">
              <a:rPr lang="ru-RU" smtClean="0"/>
              <a:pPr>
                <a:defRPr/>
              </a:pPr>
              <a:t>14.06.2022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8F624F5E-3E86-431A-9B36-E2FD853D3A28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DA7E8A2C-4535-4303-ADD6-8243FCFF1286}" type="datetimeFigureOut">
              <a:rPr lang="ru-RU" smtClean="0"/>
              <a:pPr>
                <a:defRPr/>
              </a:pPr>
              <a:t>14.06.2022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7A3595F5-DE66-4B17-85CC-AA715D97BE4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7" name="Нашивка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Нашивка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1CB7F39C-793B-4F7B-A985-5247C1A59BAF}" type="datetimeFigureOut">
              <a:rPr lang="ru-RU" smtClean="0"/>
              <a:pPr>
                <a:defRPr/>
              </a:pPr>
              <a:t>14.06.2022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66542766-CF39-4B6F-96D0-68946D2F7EE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9436BE7A-28C2-4193-85BC-126A8D28E796}" type="datetimeFigureOut">
              <a:rPr lang="ru-RU" smtClean="0"/>
              <a:pPr>
                <a:defRPr/>
              </a:pPr>
              <a:t>14.06.2022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8E8A7784-71CB-44B0-879E-35010469E29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5E173675-7F43-412D-82AD-EB6E4BE0BC93}" type="datetimeFigureOut">
              <a:rPr lang="ru-RU" smtClean="0"/>
              <a:pPr>
                <a:defRPr/>
              </a:pPr>
              <a:t>14.06.2022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AAA5B173-F47A-4942-A333-6556F93F245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5A7EE184-20C2-411F-9065-0FBCBB92BEF8}" type="datetimeFigureOut">
              <a:rPr lang="ru-RU" smtClean="0"/>
              <a:pPr>
                <a:defRPr/>
              </a:pPr>
              <a:t>14.06.2022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F9A51555-2145-4613-B2DA-AB1B496636A4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pPr>
              <a:defRPr/>
            </a:pPr>
            <a:fld id="{11547B22-12FF-44FC-A83D-A82EFAC0DDDA}" type="datetimeFigureOut">
              <a:rPr lang="ru-RU" smtClean="0"/>
              <a:pPr>
                <a:defRPr/>
              </a:pPr>
              <a:t>14.06.2022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4309202A-A5E8-49BC-8CFF-85C203917608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F195076A-FC8F-4A4B-9887-E16D4131EF4A}" type="datetimeFigureOut">
              <a:rPr lang="ru-RU" smtClean="0"/>
              <a:pPr>
                <a:defRPr/>
              </a:pPr>
              <a:t>14.06.2022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CB3EF113-9A23-4053-8ED1-FE15AAACCDA7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Прямоугольный треугольник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Нашивка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Нашивка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лилиния 12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Полилиния 11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Прямоугольный треугольник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5E5F552A-39A5-4927-BF9D-0A78A3EC7F05}" type="datetimeFigureOut">
              <a:rPr lang="ru-RU" smtClean="0"/>
              <a:pPr>
                <a:defRPr/>
              </a:pPr>
              <a:t>14.06.2022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D2895817-E427-47F3-8EA8-13FBEB2AFA0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89" r:id="rId1"/>
    <p:sldLayoutId id="2147483990" r:id="rId2"/>
    <p:sldLayoutId id="2147483991" r:id="rId3"/>
    <p:sldLayoutId id="2147483992" r:id="rId4"/>
    <p:sldLayoutId id="2147483993" r:id="rId5"/>
    <p:sldLayoutId id="2147483994" r:id="rId6"/>
    <p:sldLayoutId id="2147483995" r:id="rId7"/>
    <p:sldLayoutId id="2147483996" r:id="rId8"/>
    <p:sldLayoutId id="2147483997" r:id="rId9"/>
    <p:sldLayoutId id="2147483998" r:id="rId10"/>
    <p:sldLayoutId id="2147483999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17" Type="http://schemas.microsoft.com/office/2007/relationships/diagramDrawing" Target="../diagrams/drawing2.xml"/><Relationship Id="rId2" Type="http://schemas.openxmlformats.org/officeDocument/2006/relationships/image" Target="../media/image2.jpeg"/><Relationship Id="rId16" Type="http://schemas.microsoft.com/office/2007/relationships/diagramDrawing" Target="../diagrams/drawing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9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1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4" Type="http://schemas.openxmlformats.org/officeDocument/2006/relationships/image" Target="../media/image5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diagramLayout" Target="../diagrams/layout1.xml"/><Relationship Id="rId7" Type="http://schemas.openxmlformats.org/officeDocument/2006/relationships/image" Target="../media/image14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eg"/><Relationship Id="rId5" Type="http://schemas.openxmlformats.org/officeDocument/2006/relationships/diagramColors" Target="../diagrams/colors1.xml"/><Relationship Id="rId10" Type="http://schemas.microsoft.com/office/2007/relationships/diagramDrawing" Target="../diagrams/drawing3.xml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7.jpeg"/><Relationship Id="rId7" Type="http://schemas.openxmlformats.org/officeDocument/2006/relationships/image" Target="../media/image19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hyperlink" Target="https://youtu.be/HIuuQXCvkwE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Documents and Settings\svk\Рабочий стол\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58148" y="214290"/>
            <a:ext cx="857256" cy="928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Олеся\Desktop\бе-ый-го-убь-етая-на-вектором-п-анеты-зем-и-9385166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388" y="214290"/>
            <a:ext cx="928694" cy="857256"/>
          </a:xfrm>
          <a:prstGeom prst="rect">
            <a:avLst/>
          </a:prstGeom>
          <a:noFill/>
        </p:spPr>
      </p:pic>
      <p:pic>
        <p:nvPicPr>
          <p:cNvPr id="12" name="Picture 2" descr="C:\Users\Олеся\Desktop\1924698_900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6429388" y="3214686"/>
            <a:ext cx="2500330" cy="1928826"/>
          </a:xfrm>
          <a:prstGeom prst="rect">
            <a:avLst/>
          </a:prstGeom>
          <a:noFill/>
        </p:spPr>
      </p:pic>
      <p:graphicFrame>
        <p:nvGraphicFramePr>
          <p:cNvPr id="9" name="Таблица 8"/>
          <p:cNvGraphicFramePr>
            <a:graphicFrameLocks noGrp="1"/>
          </p:cNvGraphicFramePr>
          <p:nvPr/>
        </p:nvGraphicFramePr>
        <p:xfrm>
          <a:off x="357158" y="285728"/>
          <a:ext cx="5643602" cy="304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43602"/>
              </a:tblGrid>
              <a:tr h="1482112">
                <a:tc>
                  <a:txBody>
                    <a:bodyPr/>
                    <a:lstStyle/>
                    <a:p>
                      <a:pPr lvl="0" algn="ctr"/>
                      <a:r>
                        <a:rPr lang="ru-RU" sz="16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Муниципальное образование </a:t>
                      </a:r>
                    </a:p>
                    <a:p>
                      <a:pPr lvl="0" algn="ctr"/>
                      <a:r>
                        <a:rPr lang="ru-RU" sz="16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посёлок городского типа Колпна </a:t>
                      </a:r>
                    </a:p>
                    <a:p>
                      <a:pPr lvl="0" algn="ctr"/>
                      <a:r>
                        <a:rPr lang="ru-RU" sz="16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Колпнянский район Орловской области</a:t>
                      </a:r>
                      <a:endParaRPr lang="ru-RU" sz="1600" dirty="0" smtClean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lvl="0" algn="ctr"/>
                      <a:r>
                        <a:rPr lang="ru-RU" sz="16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Заявка на участие в региональном этапе</a:t>
                      </a:r>
                    </a:p>
                    <a:p>
                      <a:pPr lvl="0" algn="ctr"/>
                      <a:r>
                        <a:rPr lang="ru-RU" sz="16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Всероссийского конкурса </a:t>
                      </a:r>
                    </a:p>
                    <a:p>
                      <a:pPr lvl="0" algn="ctr"/>
                      <a:r>
                        <a:rPr lang="ru-RU" sz="1600" b="1" i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«Лучшая муниципальная практика» </a:t>
                      </a:r>
                    </a:p>
                    <a:p>
                      <a:pPr lvl="0" algn="ctr"/>
                      <a:r>
                        <a:rPr lang="ru-RU" sz="1600" b="1" i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по номинации </a:t>
                      </a:r>
                    </a:p>
                    <a:p>
                      <a:pPr lvl="0" algn="ctr"/>
                      <a:r>
                        <a:rPr lang="ru-RU" sz="1600" b="1" i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«Укрепление межнационального мира</a:t>
                      </a:r>
                    </a:p>
                    <a:p>
                      <a:pPr lvl="0" algn="ctr"/>
                      <a:r>
                        <a:rPr lang="ru-RU" sz="1600" b="1" i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и согласия, реализация иных мероприятий в сфере</a:t>
                      </a:r>
                    </a:p>
                    <a:p>
                      <a:pPr lvl="0" algn="ctr"/>
                      <a:r>
                        <a:rPr lang="ru-RU" sz="1600" b="1" i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национальной политики на муниципальном уровне» </a:t>
                      </a:r>
                    </a:p>
                    <a:p>
                      <a:pPr lvl="0" algn="ctr"/>
                      <a:r>
                        <a:rPr lang="ru-RU" sz="1600" b="1" i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2022 год</a:t>
                      </a:r>
                    </a:p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" name="Picture 2" descr="C:\Users\Олеся\Desktop\1924698_900.jp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142844" y="3500438"/>
            <a:ext cx="1643074" cy="1690327"/>
          </a:xfrm>
          <a:prstGeom prst="rect">
            <a:avLst/>
          </a:prstGeom>
          <a:noFill/>
        </p:spPr>
      </p:pic>
      <p:pic>
        <p:nvPicPr>
          <p:cNvPr id="7" name="Picture 2" descr="C:\Users\Олеся\Desktop\1924698_900.jp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2071670" y="3500438"/>
            <a:ext cx="1857388" cy="1662369"/>
          </a:xfrm>
          <a:prstGeom prst="rect">
            <a:avLst/>
          </a:prstGeom>
          <a:noFill/>
        </p:spPr>
      </p:pic>
      <p:pic>
        <p:nvPicPr>
          <p:cNvPr id="8" name="Picture 2" descr="C:\Users\Олеся\Desktop\1924698_900.jpg"/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6357950" y="1357298"/>
            <a:ext cx="2571768" cy="1643074"/>
          </a:xfrm>
          <a:prstGeom prst="rect">
            <a:avLst/>
          </a:prstGeom>
          <a:noFill/>
        </p:spPr>
      </p:pic>
      <p:pic>
        <p:nvPicPr>
          <p:cNvPr id="10" name="Picture 2" descr="C:\Users\Олеся\Desktop\1924698_900.jpg"/>
          <p:cNvPicPr>
            <a:picLocks noChangeAspect="1" noChangeArrowheads="1"/>
          </p:cNvPicPr>
          <p:nvPr/>
        </p:nvPicPr>
        <p:blipFill>
          <a:blip r:embed="rId8" cstate="print"/>
          <a:stretch>
            <a:fillRect/>
          </a:stretch>
        </p:blipFill>
        <p:spPr bwMode="auto">
          <a:xfrm>
            <a:off x="4357686" y="3500438"/>
            <a:ext cx="1714512" cy="1714512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2920" y="332656"/>
            <a:ext cx="7212352" cy="2664296"/>
          </a:xfrm>
        </p:spPr>
        <p:txBody>
          <a:bodyPr>
            <a:normAutofit fontScale="92500" lnSpcReduction="10000"/>
          </a:bodyPr>
          <a:lstStyle/>
          <a:p>
            <a:pPr algn="ctr">
              <a:buNone/>
            </a:pPr>
            <a:r>
              <a:rPr lang="ru-RU" sz="3200" dirty="0" smtClean="0">
                <a:solidFill>
                  <a:srgbClr val="FF0000"/>
                </a:solidFill>
              </a:rPr>
              <a:t>ЕЖЕГОДНО </a:t>
            </a:r>
          </a:p>
          <a:p>
            <a:pPr algn="ctr">
              <a:buNone/>
            </a:pPr>
            <a:r>
              <a:rPr lang="ru-RU" sz="3200" dirty="0" smtClean="0">
                <a:solidFill>
                  <a:srgbClr val="FF0000"/>
                </a:solidFill>
              </a:rPr>
              <a:t>ПРОВОДЯТСЯ АКЦИИ: «ГЕОРГИЕВСКАЯ ЛЕНТОЧКА», «БЕССМЕРТНЫЙ ПОЛК», «ВАХТА ПАМЯТИ», «ЗНАМЯ ПОБЕДЫ» И ТАК ДАЛЕЕ</a:t>
            </a:r>
            <a:endParaRPr lang="ru-RU" sz="3200" dirty="0">
              <a:solidFill>
                <a:srgbClr val="FF0000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28604"/>
            <a:ext cx="8229600" cy="989034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11" name="Picture 2" descr="D:\Документы\РАБОЧИЕ ДОКУМЕНТЫ\Фото 09.05.2019 года\DSC_053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2924944"/>
            <a:ext cx="2317366" cy="3024336"/>
          </a:xfrm>
          <a:prstGeom prst="rect">
            <a:avLst/>
          </a:prstGeom>
          <a:noFill/>
        </p:spPr>
      </p:pic>
      <p:pic>
        <p:nvPicPr>
          <p:cNvPr id="5" name="Picture 3" descr="C:\Documents and Settings\svk\Рабочий стол\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29587" y="142852"/>
            <a:ext cx="857256" cy="883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Олеся\Desktop\бе-ый-го-убь-етая-на-вектором-п-анеты-зем-и-9385166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29454" y="142852"/>
            <a:ext cx="928694" cy="857256"/>
          </a:xfrm>
          <a:prstGeom prst="rect">
            <a:avLst/>
          </a:prstGeom>
          <a:noFill/>
        </p:spPr>
      </p:pic>
      <p:pic>
        <p:nvPicPr>
          <p:cNvPr id="3074" name="Picture 2" descr="C:\Users\Олеся\Desktop\ФОТО\i (8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57554" y="3214686"/>
            <a:ext cx="2643206" cy="2928958"/>
          </a:xfrm>
          <a:prstGeom prst="rect">
            <a:avLst/>
          </a:prstGeom>
          <a:noFill/>
        </p:spPr>
      </p:pic>
      <p:pic>
        <p:nvPicPr>
          <p:cNvPr id="3075" name="Picture 3" descr="C:\Users\Олеся\Desktop\ФОТО\i (14)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86512" y="3214686"/>
            <a:ext cx="2500298" cy="292895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214282" y="785794"/>
            <a:ext cx="5072067" cy="52403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3" descr="C:\Documents and Settings\svk\Рабочий стол\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29587" y="142852"/>
            <a:ext cx="857256" cy="883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Олеся\Desktop\бе-ый-го-убь-етая-на-вектором-п-анеты-зем-и-9385166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29454" y="142852"/>
            <a:ext cx="928694" cy="857256"/>
          </a:xfrm>
          <a:prstGeom prst="rect">
            <a:avLst/>
          </a:prstGeom>
          <a:noFill/>
        </p:spPr>
      </p:pic>
      <p:sp>
        <p:nvSpPr>
          <p:cNvPr id="16385" name="Rectangle 1"/>
          <p:cNvSpPr>
            <a:spLocks noChangeArrowheads="1"/>
          </p:cNvSpPr>
          <p:nvPr/>
        </p:nvSpPr>
        <p:spPr bwMode="auto">
          <a:xfrm>
            <a:off x="5357818" y="1571612"/>
            <a:ext cx="3786182" cy="47397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Как здорово!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Как здорово, что я живу на свете,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Дышу, смеюсь, играю и дружу,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Пусть будет мирной жизнь </a:t>
            </a: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 всей планете!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Я этой мыслью очень дорожу.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 в разных уголках страны огромной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 даже рядом можно повстречать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Людей разноязыких, светлых, тёмных,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Их нрав, обычаи сразу не понять.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Но пусть на все лады поются песни,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 – разному звучит небес хвала, 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Земля сильна, когда народы вместе,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Живут бок о бок, не желая зла.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И, если миллионы рук сомкнутся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 живой бурлящий пёстрый хоровод,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Все недруги от злобы содрогнутся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 ярче засияет небосвод.</a:t>
            </a: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@ 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Осипова </a:t>
            </a:r>
            <a:r>
              <a:rPr lang="ru-RU" sz="1200" b="1" dirty="0" err="1" smtClean="0">
                <a:latin typeface="Times New Roman" pitchFamily="18" charset="0"/>
                <a:cs typeface="Times New Roman" pitchFamily="18" charset="0"/>
              </a:rPr>
              <a:t>Карина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 Николаевна, </a:t>
            </a: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учащаяся МБОУ «</a:t>
            </a:r>
            <a:r>
              <a:rPr lang="ru-RU" sz="1200" b="1" dirty="0" err="1" smtClean="0">
                <a:latin typeface="Times New Roman" pitchFamily="18" charset="0"/>
                <a:cs typeface="Times New Roman" pitchFamily="18" charset="0"/>
              </a:rPr>
              <a:t>Карловская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 основная                          общеобразовательная школа»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:\Documents and Settings\svk\Рабочий стол\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29587" y="142852"/>
            <a:ext cx="857256" cy="883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Олеся\Desktop\бе-ый-го-убь-етая-на-вектором-п-анеты-зем-и-9385166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29454" y="142852"/>
            <a:ext cx="928694" cy="857256"/>
          </a:xfrm>
          <a:prstGeom prst="rect">
            <a:avLst/>
          </a:prstGeom>
          <a:noFill/>
        </p:spPr>
      </p:pic>
      <p:pic>
        <p:nvPicPr>
          <p:cNvPr id="4099" name="Picture 3" descr="C:\Users\Олеся\Desktop\ФОТО\i (13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86380" y="3714752"/>
            <a:ext cx="3121025" cy="2614617"/>
          </a:xfrm>
          <a:prstGeom prst="rect">
            <a:avLst/>
          </a:prstGeom>
          <a:noFill/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14348" y="428604"/>
            <a:ext cx="4286280" cy="5715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361" name="Picture 1"/>
          <p:cNvPicPr>
            <a:picLocks noGrp="1" noChangeAspect="1" noChangeArrowheads="1"/>
          </p:cNvPicPr>
          <p:nvPr>
            <p:ph idx="1"/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57818" y="1214422"/>
            <a:ext cx="2961213" cy="22209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42852"/>
            <a:ext cx="3714776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57554" y="3714752"/>
            <a:ext cx="3643338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3504" y="357166"/>
            <a:ext cx="3357586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 descr="D:\Документы\РАБОЧИЕ ДОКУМЕНТЫ\Фото 09.05.2019 года\DSC_057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426640"/>
            <a:ext cx="4748538" cy="2573732"/>
          </a:xfrm>
          <a:prstGeom prst="rect">
            <a:avLst/>
          </a:prstGeom>
          <a:noFill/>
        </p:spPr>
      </p:pic>
      <p:pic>
        <p:nvPicPr>
          <p:cNvPr id="3" name="Picture 3" descr="C:\Documents and Settings\svk\Рабочий стол\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29587" y="142852"/>
            <a:ext cx="857256" cy="883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Олеся\Desktop\бе-ый-го-убь-етая-на-вектором-п-анеты-зем-и-9385166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29454" y="142852"/>
            <a:ext cx="928694" cy="857256"/>
          </a:xfrm>
          <a:prstGeom prst="rect">
            <a:avLst/>
          </a:prstGeom>
          <a:noFill/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71802" y="3357562"/>
            <a:ext cx="5214974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 descr="D:\Документы\РАБОЧИЕ ДОКУМЕНТЫ\Фото 09.05.2019 года\DSC_0577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357158" y="642918"/>
            <a:ext cx="3714776" cy="2573732"/>
          </a:xfrm>
          <a:prstGeom prst="rect">
            <a:avLst/>
          </a:prstGeom>
          <a:noFill/>
        </p:spPr>
      </p:pic>
      <p:pic>
        <p:nvPicPr>
          <p:cNvPr id="3" name="Picture 3" descr="C:\Documents and Settings\svk\Рабочий стол\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29587" y="142852"/>
            <a:ext cx="857256" cy="883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Олеся\Desktop\бе-ый-го-убь-етая-на-вектором-п-анеты-зем-и-9385166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29454" y="142852"/>
            <a:ext cx="928694" cy="857256"/>
          </a:xfrm>
          <a:prstGeom prst="rect">
            <a:avLst/>
          </a:prstGeom>
          <a:noFill/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4572000" y="2214554"/>
            <a:ext cx="3810026" cy="3929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428596" y="3286124"/>
            <a:ext cx="3810026" cy="28575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13" name="Таблица 12"/>
          <p:cNvGraphicFramePr>
            <a:graphicFrameLocks noGrp="1"/>
          </p:cNvGraphicFramePr>
          <p:nvPr/>
        </p:nvGraphicFramePr>
        <p:xfrm>
          <a:off x="4500562" y="1428736"/>
          <a:ext cx="3929090" cy="64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29090"/>
              </a:tblGrid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Празднование</a:t>
                      </a:r>
                      <a:r>
                        <a:rPr lang="ru-RU" baseline="0" dirty="0" smtClean="0"/>
                        <a:t> </a:t>
                      </a:r>
                      <a:r>
                        <a:rPr lang="ru-RU" dirty="0" smtClean="0"/>
                        <a:t>Дня</a:t>
                      </a:r>
                      <a:r>
                        <a:rPr lang="ru-RU" baseline="0" dirty="0" smtClean="0"/>
                        <a:t> </a:t>
                      </a:r>
                      <a:r>
                        <a:rPr lang="ru-RU" dirty="0" smtClean="0"/>
                        <a:t>Народного Единства, Масленицы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9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539552" y="1398599"/>
            <a:ext cx="3672408" cy="30526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3" descr="C:\Users\Олеся\Desktop\12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355976" y="1711777"/>
            <a:ext cx="4359428" cy="2426334"/>
          </a:xfrm>
          <a:prstGeom prst="rect">
            <a:avLst/>
          </a:prstGeom>
          <a:noFill/>
        </p:spPr>
      </p:pic>
      <p:pic>
        <p:nvPicPr>
          <p:cNvPr id="4" name="Picture 3" descr="C:\Documents and Settings\svk\Рабочий стол\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29587" y="142852"/>
            <a:ext cx="857256" cy="883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Олеся\Desktop\бе-ый-го-убь-етая-на-вектором-п-анеты-зем-и-9385166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29454" y="142852"/>
            <a:ext cx="928694" cy="857256"/>
          </a:xfrm>
          <a:prstGeom prst="rect">
            <a:avLst/>
          </a:prstGeom>
          <a:noFill/>
        </p:spPr>
      </p:pic>
      <p:pic>
        <p:nvPicPr>
          <p:cNvPr id="6" name="Picture 3" descr="C:\Users\Олеся\Desktop\120.jp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3000364" y="4431666"/>
            <a:ext cx="5235376" cy="2426334"/>
          </a:xfrm>
          <a:prstGeom prst="rect">
            <a:avLst/>
          </a:prstGeom>
          <a:noFill/>
        </p:spPr>
      </p:pic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1785918" y="25703"/>
          <a:ext cx="5000660" cy="1188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00660"/>
              </a:tblGrid>
              <a:tr h="857256">
                <a:tc>
                  <a:txBody>
                    <a:bodyPr/>
                    <a:lstStyle/>
                    <a:p>
                      <a:pPr algn="ctr"/>
                      <a:r>
                        <a:rPr lang="ru-RU" sz="3600" dirty="0" smtClean="0"/>
                        <a:t>«Троицкие хороводы»</a:t>
                      </a:r>
                      <a:endParaRPr lang="ru-RU" sz="3600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9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548680"/>
            <a:ext cx="3672408" cy="4752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3" descr="C:\Users\Олеся\Desktop\12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548680"/>
            <a:ext cx="3235112" cy="4752528"/>
          </a:xfrm>
          <a:prstGeom prst="rect">
            <a:avLst/>
          </a:prstGeom>
          <a:noFill/>
        </p:spPr>
      </p:pic>
      <p:pic>
        <p:nvPicPr>
          <p:cNvPr id="4" name="Picture 3" descr="C:\Documents and Settings\svk\Рабочий стол\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29587" y="142852"/>
            <a:ext cx="857256" cy="883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Олеся\Desktop\бе-ый-го-убь-етая-на-вектором-п-анеты-зем-и-9385166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29454" y="142852"/>
            <a:ext cx="928694" cy="85725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9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 bwMode="auto">
          <a:xfrm>
            <a:off x="428596" y="571480"/>
            <a:ext cx="2786082" cy="4500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3" descr="C:\Users\Олеся\Desktop\12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3571868" y="1857364"/>
            <a:ext cx="2792669" cy="2380254"/>
          </a:xfrm>
          <a:prstGeom prst="rect">
            <a:avLst/>
          </a:prstGeom>
          <a:noFill/>
        </p:spPr>
      </p:pic>
      <p:pic>
        <p:nvPicPr>
          <p:cNvPr id="4" name="Picture 3" descr="C:\Documents and Settings\svk\Рабочий стол\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29587" y="142852"/>
            <a:ext cx="857256" cy="883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Олеся\Desktop\бе-ый-го-убь-етая-на-вектором-п-анеты-зем-и-9385166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29454" y="142852"/>
            <a:ext cx="928694" cy="857256"/>
          </a:xfrm>
          <a:prstGeom prst="rect">
            <a:avLst/>
          </a:prstGeom>
          <a:noFill/>
        </p:spPr>
      </p:pic>
      <p:pic>
        <p:nvPicPr>
          <p:cNvPr id="6" name="Picture 3" descr="C:\Users\Олеся\Desktop\120.jpg"/>
          <p:cNvPicPr>
            <a:picLocks noChangeAspect="1" noChangeArrowheads="1"/>
          </p:cNvPicPr>
          <p:nvPr/>
        </p:nvPicPr>
        <p:blipFill>
          <a:blip r:embed="rId6"/>
          <a:stretch>
            <a:fillRect/>
          </a:stretch>
        </p:blipFill>
        <p:spPr bwMode="auto">
          <a:xfrm>
            <a:off x="4929190" y="4429132"/>
            <a:ext cx="3714776" cy="2428868"/>
          </a:xfrm>
          <a:prstGeom prst="rect">
            <a:avLst/>
          </a:prstGeom>
          <a:noFill/>
        </p:spPr>
      </p:pic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3428992" y="285728"/>
          <a:ext cx="3214710" cy="1066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14710"/>
              </a:tblGrid>
              <a:tr h="857256">
                <a:tc>
                  <a:txBody>
                    <a:bodyPr/>
                    <a:lstStyle/>
                    <a:p>
                      <a:pPr algn="ctr"/>
                      <a:r>
                        <a:rPr kumimoji="0" lang="ru-RU" sz="32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«Голуби желаний» </a:t>
                      </a:r>
                      <a:endParaRPr lang="ru-RU" sz="3200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124744"/>
            <a:ext cx="7239000" cy="5330992"/>
          </a:xfrm>
        </p:spPr>
        <p:txBody>
          <a:bodyPr>
            <a:normAutofit fontScale="92500" lnSpcReduction="10000"/>
          </a:bodyPr>
          <a:lstStyle/>
          <a:p>
            <a:pPr algn="ctr">
              <a:buNone/>
            </a:pPr>
            <a:r>
              <a:rPr lang="ru-RU" sz="1100" b="1" dirty="0" smtClean="0">
                <a:solidFill>
                  <a:srgbClr val="FF0000"/>
                </a:solidFill>
              </a:rPr>
              <a:t> </a:t>
            </a:r>
            <a:r>
              <a:rPr lang="ru-RU" sz="1600" b="1" dirty="0" smtClean="0">
                <a:solidFill>
                  <a:srgbClr val="FF0000"/>
                </a:solidFill>
              </a:rPr>
              <a:t>Программа «Противодействие экстремизму и профилактика терроризма на территории Колпнянского района Орловской области на 2021-2023 годы»</a:t>
            </a:r>
          </a:p>
          <a:p>
            <a:pPr algn="ctr">
              <a:buNone/>
            </a:pPr>
            <a:endParaRPr lang="ru-RU" sz="1100" b="1" dirty="0" smtClean="0">
              <a:solidFill>
                <a:srgbClr val="FF0000"/>
              </a:solidFill>
            </a:endParaRPr>
          </a:p>
          <a:p>
            <a:r>
              <a:rPr lang="ru-RU" sz="1100" b="1" dirty="0" smtClean="0"/>
              <a:t>Цели и задачи программы:</a:t>
            </a:r>
          </a:p>
          <a:p>
            <a:r>
              <a:rPr lang="ru-RU" sz="1050" dirty="0" smtClean="0"/>
              <a:t>- повышение уровня безопасности и защищенности населения и территории Колпнянского района Орловской области от угроз терроризма и экстремизма;</a:t>
            </a:r>
          </a:p>
          <a:p>
            <a:r>
              <a:rPr lang="ru-RU" sz="1050" dirty="0" smtClean="0"/>
              <a:t>- совершенствование системы профилактических мер антиэкстремистской направленности;</a:t>
            </a:r>
          </a:p>
          <a:p>
            <a:r>
              <a:rPr lang="ru-RU" sz="1050" dirty="0" smtClean="0"/>
              <a:t>- предупреждение и пресечение распространения террористической и экстремистской идеологии;</a:t>
            </a:r>
          </a:p>
          <a:p>
            <a:r>
              <a:rPr lang="ru-RU" sz="1050" dirty="0" smtClean="0"/>
              <a:t>- уменьшение проявлений экстремизма и негативного отношения к лицам других национальностей и религиозных конфессий; </a:t>
            </a:r>
          </a:p>
          <a:p>
            <a:r>
              <a:rPr lang="ru-RU" sz="1050" dirty="0" smtClean="0"/>
              <a:t>- формирование у населения внутренней потребности в толерантном поведении к людям других национальностей и религиозных конфессий на основе ценностей многонационального российского общества, культурного самосознания, принципов соблюдения прав и свобод человека; </a:t>
            </a:r>
          </a:p>
          <a:p>
            <a:r>
              <a:rPr lang="ru-RU" sz="1050" dirty="0" smtClean="0"/>
              <a:t>- формирование толерантности и межэтнической культуры в молодежной среде, профилактика агрессивного поведения; </a:t>
            </a:r>
          </a:p>
          <a:p>
            <a:r>
              <a:rPr lang="ru-RU" sz="1050" dirty="0" smtClean="0"/>
              <a:t>- организация воспитательной работы среди детей и молодежи, направленная на устранение причин и условий, способствующих совершению действий экстремистского характера;</a:t>
            </a:r>
          </a:p>
          <a:p>
            <a:r>
              <a:rPr lang="ru-RU" sz="1050" dirty="0" smtClean="0"/>
              <a:t>-информирование населения  Колпнянского  района Орловской области по вопросам  противодействия   терроризму   и   экстремизму;</a:t>
            </a:r>
          </a:p>
          <a:p>
            <a:r>
              <a:rPr lang="ru-RU" sz="1050" dirty="0" smtClean="0"/>
              <a:t>- координация  и  объединение усилий правоохранительных  и  контролирующих органов по повышению уровня общественной безопасности  и  обеспечения максимальной эффективности их деятельности в борьбе с  терроризмом;</a:t>
            </a:r>
          </a:p>
          <a:p>
            <a:r>
              <a:rPr lang="ru-RU" sz="1050" dirty="0" smtClean="0"/>
              <a:t>- пропаганда толерантного поведения к людям других национальностей  и  религиозных конфессий;</a:t>
            </a:r>
          </a:p>
          <a:p>
            <a:r>
              <a:rPr lang="ru-RU" sz="1050" dirty="0" smtClean="0"/>
              <a:t>- организация воспитательной работы среди детей  и  молодёжи, направленная на устранение причин  и  условий, способствующих совершению действий экстремистского характера;</a:t>
            </a:r>
          </a:p>
          <a:p>
            <a:r>
              <a:rPr lang="ru-RU" sz="1050" dirty="0" smtClean="0"/>
              <a:t>- повышение уровня в антитеррористической деятельности гражданского общества, руководителей предприятий, учреждений  и  организаций, независимо от форм собственности;</a:t>
            </a:r>
          </a:p>
          <a:p>
            <a:r>
              <a:rPr lang="ru-RU" sz="1050" dirty="0" smtClean="0"/>
              <a:t>- создание системы гласности  и  общественного порицания фактов халатности, пособничества, создания предпосылок к проникновению на территорию  района  террористов.</a:t>
            </a:r>
            <a:endParaRPr lang="ru-RU" sz="1050" b="1" dirty="0" smtClean="0"/>
          </a:p>
          <a:p>
            <a:pPr algn="ctr">
              <a:buNone/>
            </a:pPr>
            <a:endParaRPr lang="ru-RU" sz="1050" b="1" dirty="0" smtClean="0"/>
          </a:p>
        </p:txBody>
      </p:sp>
      <p:pic>
        <p:nvPicPr>
          <p:cNvPr id="4" name="Picture 3" descr="C:\Documents and Settings\svk\Рабочий стол\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29587" y="142852"/>
            <a:ext cx="857256" cy="883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Олеся\Desktop\бе-ый-го-убь-етая-на-вектором-п-анеты-зем-и-9385166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29454" y="142852"/>
            <a:ext cx="928694" cy="85725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Documents and Settings\svk\Рабочий стол\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143900" y="142852"/>
            <a:ext cx="857256" cy="928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Олеся\Desktop\бе-ый-го-убь-етая-на-вектором-п-анеты-зем-и-9385166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43702" y="0"/>
            <a:ext cx="928694" cy="857256"/>
          </a:xfrm>
          <a:prstGeom prst="rect">
            <a:avLst/>
          </a:prstGeom>
          <a:noFill/>
        </p:spPr>
      </p:pic>
      <p:pic>
        <p:nvPicPr>
          <p:cNvPr id="12" name="Picture 2" descr="C:\Users\Олеся\Desktop\1924698_900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2928926" y="3214686"/>
            <a:ext cx="2286016" cy="1785950"/>
          </a:xfrm>
          <a:prstGeom prst="rect">
            <a:avLst/>
          </a:prstGeom>
          <a:noFill/>
        </p:spPr>
      </p:pic>
      <p:pic>
        <p:nvPicPr>
          <p:cNvPr id="24583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20" y="3286124"/>
            <a:ext cx="2285984" cy="1755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4587" name="Picture 11" descr="F:\Документы\РАБОЧИЕ ДОКУМЕНТЫ\КОМИССИИ\Антитеррористическая комиссия документы\2022 ГОД\ЗАЯВКИ\24-02-2022_16-52-43\MyCollages (48)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72132" y="1142984"/>
            <a:ext cx="3357586" cy="3643338"/>
          </a:xfrm>
          <a:prstGeom prst="rect">
            <a:avLst/>
          </a:prstGeom>
          <a:noFill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14282" y="285728"/>
            <a:ext cx="5143536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124744"/>
            <a:ext cx="7239000" cy="5330992"/>
          </a:xfrm>
        </p:spPr>
        <p:txBody>
          <a:bodyPr>
            <a:normAutofit lnSpcReduction="10000"/>
          </a:bodyPr>
          <a:lstStyle/>
          <a:p>
            <a:r>
              <a:rPr lang="ru-RU" sz="2400" dirty="0" smtClean="0">
                <a:solidFill>
                  <a:srgbClr val="FF0000"/>
                </a:solidFill>
              </a:rPr>
              <a:t>Основные мероприятия программы: </a:t>
            </a:r>
          </a:p>
          <a:p>
            <a:endParaRPr lang="ru-RU" sz="1600" dirty="0" smtClean="0"/>
          </a:p>
          <a:p>
            <a:r>
              <a:rPr lang="ru-RU" sz="1600" dirty="0" smtClean="0"/>
              <a:t>- проведение мониторинга состояния межэтнических и религиозных отношений на территории Колпнянского района Орловской области;</a:t>
            </a:r>
          </a:p>
          <a:p>
            <a:r>
              <a:rPr lang="ru-RU" sz="1600" dirty="0" smtClean="0"/>
              <a:t>- проведение мероприятий для детей и молодёжи с использованием видеоматериалов «Профилактика экстремизма»;</a:t>
            </a:r>
          </a:p>
          <a:p>
            <a:r>
              <a:rPr lang="ru-RU" sz="1600" dirty="0" smtClean="0"/>
              <a:t>- проведение комплексных проверок потенциально-опасных объектов на предмет профилактики террористических актов и техногенных аварий на них;</a:t>
            </a:r>
          </a:p>
          <a:p>
            <a:r>
              <a:rPr lang="ru-RU" sz="1600" dirty="0" smtClean="0"/>
              <a:t>- информирование населения по вопросам противодействия терроризму, предупреждению террористических актов, поведению в условиях ЧС;</a:t>
            </a:r>
          </a:p>
          <a:p>
            <a:r>
              <a:rPr lang="ru-RU" sz="1600" dirty="0" smtClean="0"/>
              <a:t>- проведение учений и  тренировок на объектах культуры, спорта и образования по отработке взаимодействия    территориальных органов исполнительной власти и правоохранительных органов при угрозе совершения террористического акта;</a:t>
            </a:r>
          </a:p>
          <a:p>
            <a:r>
              <a:rPr lang="ru-RU" sz="1600" dirty="0" smtClean="0"/>
              <a:t>- изготовление печатных памяток по тематике противодействия терроризму и экстремизму.</a:t>
            </a:r>
            <a:endParaRPr lang="ru-RU" sz="1600" dirty="0"/>
          </a:p>
        </p:txBody>
      </p:sp>
      <p:pic>
        <p:nvPicPr>
          <p:cNvPr id="4" name="Picture 3" descr="C:\Documents and Settings\svk\Рабочий стол\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29587" y="142852"/>
            <a:ext cx="857256" cy="883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Олеся\Desktop\бе-ый-го-убь-етая-на-вектором-п-анеты-зем-и-9385166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29454" y="142852"/>
            <a:ext cx="928694" cy="85725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692696"/>
            <a:ext cx="7239000" cy="5763040"/>
          </a:xfrm>
        </p:spPr>
        <p:txBody>
          <a:bodyPr/>
          <a:lstStyle/>
          <a:p>
            <a:pPr algn="ctr">
              <a:buNone/>
            </a:pPr>
            <a:r>
              <a:rPr lang="ru-RU" dirty="0" smtClean="0">
                <a:solidFill>
                  <a:srgbClr val="FF0000"/>
                </a:solidFill>
              </a:rPr>
              <a:t>ВО ВСЕХ ОБРАЗОВАТЕЛЬНЫХ И КУЛЬТУРНО- ДОСУГОВЫХ УЧРЕЖДЕНИЯХ ПРОВОДЯТСЯ МЕРОПРИЯТИЯ, НАПРАВЛЕННЫЕ НА УКРЕПЛЕНИЕ</a:t>
            </a:r>
          </a:p>
          <a:p>
            <a:pPr algn="ctr">
              <a:buNone/>
            </a:pPr>
            <a:r>
              <a:rPr lang="ru-RU" dirty="0" smtClean="0">
                <a:solidFill>
                  <a:srgbClr val="FF0000"/>
                </a:solidFill>
              </a:rPr>
              <a:t>МЕЖНАЦИОНАЛЬНОГО И МЕЖКОНФЕССИОНАЛЬНОГО СОГЛАСИЯ, РАЗВИТИЕ  ПОДДЕРЖКИ  ЯЗЫКОВ И КУЛЬТУРЫ НАРОДОВ РОССИЙСКОЙ ФЕДЕРАЦИИ, ПРОФИЛАКТИКУ  МЕЖНАЦИОНАЛЬНЫХ (МЕЖЭТНИЧЕСКИХ) КОНФЛИКТОВ</a:t>
            </a:r>
          </a:p>
          <a:p>
            <a:endParaRPr lang="ru-RU" dirty="0"/>
          </a:p>
        </p:txBody>
      </p:sp>
      <p:pic>
        <p:nvPicPr>
          <p:cNvPr id="4" name="Picture 3" descr="C:\Documents and Settings\svk\Рабочий стол\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29587" y="142852"/>
            <a:ext cx="857256" cy="883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Олеся\Desktop\бе-ый-го-убь-етая-на-вектором-п-анеты-зем-и-9385166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29454" y="142852"/>
            <a:ext cx="928694" cy="85725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500042"/>
            <a:ext cx="4071966" cy="20945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3" descr="C:\Documents and Settings\svk\Рабочий стол\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29587" y="142852"/>
            <a:ext cx="857256" cy="883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Олеся\Desktop\бе-ый-го-убь-етая-на-вектором-п-анеты-зем-и-9385166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29454" y="142852"/>
            <a:ext cx="928694" cy="857256"/>
          </a:xfrm>
          <a:prstGeom prst="rect">
            <a:avLst/>
          </a:prstGeom>
          <a:noFill/>
        </p:spPr>
      </p:pic>
      <p:pic>
        <p:nvPicPr>
          <p:cNvPr id="5" name="Picture 2" descr="C:\Users\Олеся\Desktop\111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14942" y="1071546"/>
            <a:ext cx="3143272" cy="3929090"/>
          </a:xfrm>
          <a:prstGeom prst="rect">
            <a:avLst/>
          </a:prstGeom>
          <a:noFill/>
        </p:spPr>
      </p:pic>
      <p:pic>
        <p:nvPicPr>
          <p:cNvPr id="8194" name="Picture 2" descr="https://sun9-59.userapi.com/s/v1/if2/4j5k3JzH7KC6g9AIPlK9xJXzydDpS0ivwkXq8ns4wP-BJNCj4JuwX6nRmD5jZshHpzgxTP_h-zw30CNxnGFRDe8T.jpg?size=810x1080&amp;quality=95&amp;type=album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85720" y="2786058"/>
            <a:ext cx="4357718" cy="221457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052736"/>
            <a:ext cx="7239000" cy="5403000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ru-RU" sz="1600" b="1" dirty="0" smtClean="0">
                <a:solidFill>
                  <a:srgbClr val="FF0000"/>
                </a:solidFill>
              </a:rPr>
              <a:t>Программа «Профилактика правонарушений и противодействие преступности на территории Колпнянского района Орловской области  на </a:t>
            </a:r>
            <a:r>
              <a:rPr lang="ru-RU" sz="1600" b="1" dirty="0" smtClean="0">
                <a:solidFill>
                  <a:srgbClr val="FF0000"/>
                </a:solidFill>
              </a:rPr>
              <a:t>2021-2023 </a:t>
            </a:r>
            <a:r>
              <a:rPr lang="ru-RU" sz="1600" b="1" dirty="0" smtClean="0">
                <a:solidFill>
                  <a:srgbClr val="FF0000"/>
                </a:solidFill>
              </a:rPr>
              <a:t>годы»</a:t>
            </a:r>
            <a:r>
              <a:rPr lang="ru-RU" sz="1600" dirty="0" smtClean="0">
                <a:solidFill>
                  <a:srgbClr val="FF0000"/>
                </a:solidFill>
              </a:rPr>
              <a:t> </a:t>
            </a:r>
          </a:p>
          <a:p>
            <a:r>
              <a:rPr lang="ru-RU" sz="1600" b="1" dirty="0" smtClean="0"/>
              <a:t>Цели и задачи программы:</a:t>
            </a:r>
          </a:p>
          <a:p>
            <a:r>
              <a:rPr lang="ru-RU" sz="1600" dirty="0" smtClean="0"/>
              <a:t>- формирование эффективной профилактики правонарушений в муниципальном образовании; </a:t>
            </a:r>
          </a:p>
          <a:p>
            <a:r>
              <a:rPr lang="ru-RU" sz="1600" dirty="0" smtClean="0"/>
              <a:t>- создание основы для снижения уровня преступности посредством укрепления законности и правопорядка;  </a:t>
            </a:r>
          </a:p>
          <a:p>
            <a:r>
              <a:rPr lang="ru-RU" sz="1600" dirty="0" smtClean="0"/>
              <a:t>- повышение уровня безопасности граждан; </a:t>
            </a:r>
          </a:p>
          <a:p>
            <a:r>
              <a:rPr lang="ru-RU" sz="1600" dirty="0" smtClean="0"/>
              <a:t>- предупреждение правонарушений несовершеннолетних и молодежи, активизация и совершенствование нравственного воспитания населения, прежде всего молодежи и детей школьного возраста;</a:t>
            </a:r>
          </a:p>
          <a:p>
            <a:r>
              <a:rPr lang="ru-RU" sz="1600" dirty="0" smtClean="0"/>
              <a:t>- активизация работы по профилактике правонарушений, направленной на борьбу с алкогольной и наркотической зависимостью среди населения, в том числе несовершеннолетних и молодежи; </a:t>
            </a:r>
          </a:p>
          <a:p>
            <a:r>
              <a:rPr lang="ru-RU" sz="1600" dirty="0" smtClean="0"/>
              <a:t>- профилактика экстремизма и терроризма, в том числе в подростковой, молодежной среде; </a:t>
            </a:r>
          </a:p>
          <a:p>
            <a:r>
              <a:rPr lang="ru-RU" sz="1600" dirty="0" smtClean="0"/>
              <a:t>- создание условий, способствующих снижению уровня дорожно-транспортного травматизма.</a:t>
            </a:r>
            <a:endParaRPr lang="ru-RU" sz="1600" dirty="0"/>
          </a:p>
        </p:txBody>
      </p:sp>
      <p:pic>
        <p:nvPicPr>
          <p:cNvPr id="4" name="Picture 3" descr="C:\Documents and Settings\svk\Рабочий стол\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29587" y="142852"/>
            <a:ext cx="857256" cy="883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Олеся\Desktop\бе-ый-го-убь-етая-на-вектором-п-анеты-зем-и-9385166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29454" y="142852"/>
            <a:ext cx="928694" cy="85725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764704"/>
            <a:ext cx="7239000" cy="5691032"/>
          </a:xfrm>
        </p:spPr>
        <p:txBody>
          <a:bodyPr>
            <a:normAutofit/>
          </a:bodyPr>
          <a:lstStyle/>
          <a:p>
            <a:r>
              <a:rPr lang="ru-RU" sz="1400" dirty="0" smtClean="0">
                <a:solidFill>
                  <a:srgbClr val="FF0000"/>
                </a:solidFill>
              </a:rPr>
              <a:t>Основные мероприятия программы: </a:t>
            </a:r>
          </a:p>
          <a:p>
            <a:r>
              <a:rPr lang="ru-RU" sz="1100" dirty="0" smtClean="0"/>
              <a:t>- обеспечение своевременного  информирования о лицах, освободившихся из мест лишения свободы;</a:t>
            </a:r>
          </a:p>
          <a:p>
            <a:r>
              <a:rPr lang="ru-RU" sz="1100" dirty="0" smtClean="0"/>
              <a:t>- организация личного страхования  народных дружинников народной дружины «Патриот» Колпнянского района;</a:t>
            </a:r>
          </a:p>
          <a:p>
            <a:r>
              <a:rPr lang="ru-RU" sz="1100" dirty="0" smtClean="0"/>
              <a:t>- реализация комплекса организационных, профилактических, оперативно-розыскных мероприятий по выявлению и пресечению преступлений в сфере производства и оборота этилового спирта и алкогольной продукции, по пресечению продаж спиртных напитков, не соответствующих нормам безопасности;</a:t>
            </a:r>
          </a:p>
          <a:p>
            <a:r>
              <a:rPr lang="ru-RU" sz="1100" dirty="0" smtClean="0"/>
              <a:t>- проведение комплексных комиссионных обследований защищенности образовательных учреждений Колпнянского района в преддверии начала учебного года;</a:t>
            </a:r>
          </a:p>
          <a:p>
            <a:r>
              <a:rPr lang="ru-RU" sz="1100" dirty="0" smtClean="0"/>
              <a:t>- осуществление проведения постоянной работы по выявлению  лидеров и активных членов экстремистских организаций в целях выявления, пресечения и активного противодействия проявлениям политического и религиозного экстремизма и недопущения с их стороны преступлений и правонарушений на национальной почве;</a:t>
            </a:r>
          </a:p>
          <a:p>
            <a:r>
              <a:rPr lang="ru-RU" sz="1100" dirty="0" smtClean="0"/>
              <a:t>- изготовление печатной продукции (листовки, буклеты), баннеров по профилактике правонарушений, с целью повышения правовой грамотности населения,  безопасности дорожного движения, безопасности на водных объектах;</a:t>
            </a:r>
          </a:p>
          <a:p>
            <a:r>
              <a:rPr lang="ru-RU" sz="1100" dirty="0" smtClean="0"/>
              <a:t>- разработка дополнительных мер по предупреждению детской безнадзорности и   беспризорности;</a:t>
            </a:r>
          </a:p>
          <a:p>
            <a:r>
              <a:rPr lang="ru-RU" sz="1100" dirty="0" smtClean="0"/>
              <a:t>- проведение совместных заседании КДН и ЗП с привлечением всех участников воспитательного процесса по рассмотрению административных правонарушений;</a:t>
            </a:r>
          </a:p>
          <a:p>
            <a:r>
              <a:rPr lang="ru-RU" sz="1100" dirty="0" smtClean="0"/>
              <a:t>- проведение постоянной работы по выявлению и постановке на учет лиц, употребляющих наркотические средства и психотропные вещества;</a:t>
            </a:r>
          </a:p>
          <a:p>
            <a:r>
              <a:rPr lang="ru-RU" sz="1100" dirty="0" smtClean="0"/>
              <a:t>- подготовка и размещение на официальном сайте администрации материалов о мероприятиях, проводимых в целях профилактики правонарушений;</a:t>
            </a:r>
          </a:p>
          <a:p>
            <a:r>
              <a:rPr lang="ru-RU" sz="1100" dirty="0" smtClean="0"/>
              <a:t>-разработка и распространение среди населения памяток о порядке действия граждан при совершении в отношении них правонарушений, о действиях при угрозе возникновения террористических актов в местах массового пребывания.</a:t>
            </a:r>
            <a:endParaRPr lang="ru-RU" sz="1100" dirty="0"/>
          </a:p>
        </p:txBody>
      </p:sp>
      <p:pic>
        <p:nvPicPr>
          <p:cNvPr id="4" name="Picture 3" descr="C:\Documents and Settings\svk\Рабочий стол\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29587" y="142852"/>
            <a:ext cx="857256" cy="883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Олеся\Desktop\бе-ый-го-убь-етая-на-вектором-п-анеты-зем-и-9385166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29454" y="142852"/>
            <a:ext cx="928694" cy="85725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39552" y="908720"/>
            <a:ext cx="7453456" cy="4194792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ru-RU" sz="3200" dirty="0" smtClean="0">
                <a:solidFill>
                  <a:srgbClr val="FF0000"/>
                </a:solidFill>
              </a:rPr>
              <a:t>Проводятся мероприятия, приуроченные к праздничным дням, дням воинской славы России и памятным датам (День защитника Отечества, Праздник Весны и Труда, День Победы, День России, День народного единства, День Конституции Российской Федерации)</a:t>
            </a:r>
            <a:endParaRPr lang="ru-RU" sz="3200" dirty="0">
              <a:solidFill>
                <a:srgbClr val="FF0000"/>
              </a:solidFill>
            </a:endParaRPr>
          </a:p>
        </p:txBody>
      </p:sp>
      <p:pic>
        <p:nvPicPr>
          <p:cNvPr id="4" name="Picture 3" descr="C:\Documents and Settings\svk\Рабочий стол\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29587" y="142852"/>
            <a:ext cx="857256" cy="883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Олеся\Desktop\бе-ый-го-убь-етая-на-вектором-п-анеты-зем-и-9385166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29454" y="142852"/>
            <a:ext cx="928694" cy="85725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 descr="C:\Users\Олеся\Desktop\32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1714488"/>
            <a:ext cx="2928958" cy="2928958"/>
          </a:xfrm>
          <a:prstGeom prst="rect">
            <a:avLst/>
          </a:prstGeom>
          <a:noFill/>
        </p:spPr>
      </p:pic>
      <p:pic>
        <p:nvPicPr>
          <p:cNvPr id="3" name="Picture 3" descr="C:\Documents and Settings\svk\Рабочий стол\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29587" y="142852"/>
            <a:ext cx="857256" cy="883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Олеся\Desktop\бе-ый-го-убь-етая-на-вектором-п-анеты-зем-и-9385166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29454" y="142852"/>
            <a:ext cx="928694" cy="857256"/>
          </a:xfrm>
          <a:prstGeom prst="rect">
            <a:avLst/>
          </a:prstGeom>
          <a:noFill/>
        </p:spPr>
      </p:pic>
      <p:pic>
        <p:nvPicPr>
          <p:cNvPr id="7170" name="Picture 2" descr="C:\Users\Олеся\Desktop\ФОТО\i (6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43372" y="500042"/>
            <a:ext cx="2571768" cy="3000396"/>
          </a:xfrm>
          <a:prstGeom prst="rect">
            <a:avLst/>
          </a:prstGeom>
          <a:noFill/>
        </p:spPr>
      </p:pic>
      <p:pic>
        <p:nvPicPr>
          <p:cNvPr id="7171" name="Picture 3" descr="C:\Users\Олеся\Desktop\ФОТО\i (12)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071934" y="3786190"/>
            <a:ext cx="4357718" cy="278608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 descr="C:\Users\Олеся\Desktop\11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571472" y="3000372"/>
            <a:ext cx="3520440" cy="2639291"/>
          </a:xfrm>
          <a:prstGeom prst="rect">
            <a:avLst/>
          </a:prstGeom>
          <a:noFill/>
        </p:spPr>
      </p:pic>
      <p:pic>
        <p:nvPicPr>
          <p:cNvPr id="9218" name="Picture 2" descr="C:\Users\Олеся\Desktop\11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868" y="214290"/>
            <a:ext cx="3521075" cy="2832009"/>
          </a:xfrm>
          <a:prstGeom prst="rect">
            <a:avLst/>
          </a:prstGeom>
          <a:noFill/>
        </p:spPr>
      </p:pic>
      <p:pic>
        <p:nvPicPr>
          <p:cNvPr id="9220" name="Picture 4" descr="C:\Users\Олеся\Desktop\12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1960" y="3501008"/>
            <a:ext cx="3456384" cy="2808312"/>
          </a:xfrm>
          <a:prstGeom prst="rect">
            <a:avLst/>
          </a:prstGeom>
          <a:noFill/>
        </p:spPr>
      </p:pic>
      <p:pic>
        <p:nvPicPr>
          <p:cNvPr id="5" name="Picture 3" descr="C:\Documents and Settings\svk\Рабочий стол\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29587" y="142852"/>
            <a:ext cx="857256" cy="883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Олеся\Desktop\бе-ый-го-убь-етая-на-вектором-п-анеты-зем-и-9385166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929454" y="142852"/>
            <a:ext cx="928694" cy="85725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1071538" y="500042"/>
            <a:ext cx="7283152" cy="5979064"/>
          </a:xfrm>
        </p:spPr>
        <p:txBody>
          <a:bodyPr>
            <a:normAutofit fontScale="25000" lnSpcReduction="20000"/>
          </a:bodyPr>
          <a:lstStyle/>
          <a:p>
            <a:pPr algn="ctr">
              <a:buNone/>
            </a:pPr>
            <a:r>
              <a:rPr lang="ru-RU" sz="4400" b="1" dirty="0" smtClean="0">
                <a:latin typeface="Times New Roman" pitchFamily="18" charset="0"/>
                <a:cs typeface="Times New Roman" pitchFamily="18" charset="0"/>
              </a:rPr>
              <a:t>Все мы – одна семья</a:t>
            </a:r>
            <a:endParaRPr lang="ru-RU" sz="4400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       Глаза закрыв рукой, </a:t>
            </a:r>
            <a:br>
              <a:rPr lang="ru-RU" sz="4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Наш мир теперь представь: </a:t>
            </a:r>
            <a:br>
              <a:rPr lang="ru-RU" sz="4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Покрылось все тоской, </a:t>
            </a:r>
            <a:br>
              <a:rPr lang="ru-RU" sz="4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Такой уж вот состав.</a:t>
            </a:r>
          </a:p>
          <a:p>
            <a:pPr algn="ctr">
              <a:buNone/>
            </a:pPr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Представь, что люди все похожи, </a:t>
            </a:r>
            <a:br>
              <a:rPr lang="ru-RU" sz="4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Одна лишь вера, язык всего один. </a:t>
            </a:r>
            <a:br>
              <a:rPr lang="ru-RU" sz="4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Представь: другой народ существовать не может</a:t>
            </a:r>
            <a:br>
              <a:rPr lang="ru-RU" sz="4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И на Земле один лишь господин. </a:t>
            </a:r>
          </a:p>
          <a:p>
            <a:pPr algn="ctr">
              <a:buNone/>
            </a:pPr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И в чем тогда весь смысл?</a:t>
            </a:r>
            <a:br>
              <a:rPr lang="ru-RU" sz="4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Какой тогда ответ?</a:t>
            </a:r>
            <a:br>
              <a:rPr lang="ru-RU" sz="4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Всего одна лишь мысль, </a:t>
            </a:r>
            <a:br>
              <a:rPr lang="ru-RU" sz="4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Всего один совет.</a:t>
            </a:r>
          </a:p>
          <a:p>
            <a:pPr algn="ctr">
              <a:buNone/>
            </a:pPr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Когда захочешь ты унизить, </a:t>
            </a:r>
            <a:br>
              <a:rPr lang="ru-RU" sz="4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Зло посмеявшись, растоптать, </a:t>
            </a:r>
            <a:br>
              <a:rPr lang="ru-RU" sz="4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Одумайся  и постарайся всех ты сблизить, </a:t>
            </a:r>
            <a:br>
              <a:rPr lang="ru-RU" sz="4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Народ другой скорей признать.</a:t>
            </a:r>
          </a:p>
          <a:p>
            <a:pPr algn="ctr">
              <a:buNone/>
            </a:pPr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Да разве это все так важно: </a:t>
            </a:r>
            <a:br>
              <a:rPr lang="ru-RU" sz="4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Какого цвета ты, и глаз какой разрез, </a:t>
            </a:r>
            <a:br>
              <a:rPr lang="ru-RU" sz="4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Во что ты веришь так отважно?</a:t>
            </a:r>
            <a:br>
              <a:rPr lang="ru-RU" sz="4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Вопросов этих огромный лес…</a:t>
            </a:r>
          </a:p>
          <a:p>
            <a:pPr algn="ctr">
              <a:buNone/>
            </a:pPr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Но нет, не важно. И это точно .</a:t>
            </a:r>
            <a:br>
              <a:rPr lang="ru-RU" sz="4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Ведь все мы - одна семья, </a:t>
            </a:r>
            <a:br>
              <a:rPr lang="ru-RU" sz="4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И сохранить мир нам надо срочно, </a:t>
            </a:r>
            <a:br>
              <a:rPr lang="ru-RU" sz="4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И упускать шанс никак нельзя.</a:t>
            </a:r>
          </a:p>
          <a:p>
            <a:pPr algn="ctr">
              <a:buNone/>
            </a:pPr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Так пусть  в нашем общем доме</a:t>
            </a:r>
            <a:br>
              <a:rPr lang="ru-RU" sz="4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Навеки исчезнет вражда,</a:t>
            </a:r>
            <a:br>
              <a:rPr lang="ru-RU" sz="4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Не останется ничего, кроме</a:t>
            </a:r>
            <a:br>
              <a:rPr lang="ru-RU" sz="4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Доброты и любви навсегда.</a:t>
            </a:r>
          </a:p>
          <a:p>
            <a:pPr algn="ctr">
              <a:buNone/>
            </a:pPr>
            <a:r>
              <a:rPr lang="ru-RU" sz="4400" b="1" dirty="0" smtClean="0">
                <a:latin typeface="Times New Roman" pitchFamily="18" charset="0"/>
                <a:cs typeface="Times New Roman" pitchFamily="18" charset="0"/>
              </a:rPr>
              <a:t>Пономарёва </a:t>
            </a:r>
            <a:r>
              <a:rPr lang="ru-RU" sz="4400" b="1" dirty="0" err="1" smtClean="0">
                <a:latin typeface="Times New Roman" pitchFamily="18" charset="0"/>
                <a:cs typeface="Times New Roman" pitchFamily="18" charset="0"/>
              </a:rPr>
              <a:t>Каринэ</a:t>
            </a:r>
            <a:r>
              <a:rPr lang="ru-RU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>
              <a:buNone/>
            </a:pPr>
            <a:r>
              <a:rPr lang="ru-RU" sz="4400" b="1" dirty="0" smtClean="0">
                <a:latin typeface="Times New Roman" pitchFamily="18" charset="0"/>
                <a:cs typeface="Times New Roman" pitchFamily="18" charset="0"/>
              </a:rPr>
              <a:t>(учащаяся 10 класса МБОУ «</a:t>
            </a:r>
            <a:r>
              <a:rPr lang="ru-RU" sz="4400" b="1" dirty="0" err="1" smtClean="0">
                <a:latin typeface="Times New Roman" pitchFamily="18" charset="0"/>
                <a:cs typeface="Times New Roman" pitchFamily="18" charset="0"/>
              </a:rPr>
              <a:t>Колпнянски</a:t>
            </a:r>
            <a:r>
              <a:rPr lang="ru-RU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400" b="1" smtClean="0">
                <a:latin typeface="Times New Roman" pitchFamily="18" charset="0"/>
                <a:cs typeface="Times New Roman" pitchFamily="18" charset="0"/>
              </a:rPr>
              <a:t>лицей»)</a:t>
            </a:r>
            <a:endParaRPr lang="ru-RU" sz="4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dirty="0"/>
          </a:p>
        </p:txBody>
      </p:sp>
      <p:pic>
        <p:nvPicPr>
          <p:cNvPr id="3" name="Picture 3" descr="C:\Documents and Settings\svk\Рабочий стол\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29587" y="142852"/>
            <a:ext cx="857256" cy="883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Олеся\Desktop\бе-ый-го-убь-етая-на-вектором-п-анеты-зем-и-9385166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29454" y="142852"/>
            <a:ext cx="928694" cy="857256"/>
          </a:xfrm>
          <a:prstGeom prst="rect">
            <a:avLst/>
          </a:prstGeom>
          <a:noFill/>
        </p:spPr>
      </p:pic>
      <p:pic>
        <p:nvPicPr>
          <p:cNvPr id="5" name="Picture 2" descr="C:\Users\Олеся\Desktop\Областной конкурс\Заявка МБОУ Тимирязевская СОШ —  11 класс\IMG_287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5786" y="571480"/>
            <a:ext cx="2247637" cy="480743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Олеся\Desktop\Новая папка\46b27dcc9595f68b43142c459bbc5a67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714480" y="2214554"/>
            <a:ext cx="5929354" cy="321471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071538" y="785794"/>
            <a:ext cx="735811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None/>
            </a:pP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 территории городского поселения </a:t>
            </a:r>
          </a:p>
          <a:p>
            <a:pPr lvl="0" algn="ctr">
              <a:buNone/>
            </a:pP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посёлок городского типа Колпна Колпнянского района </a:t>
            </a:r>
          </a:p>
          <a:p>
            <a:pPr lvl="0" algn="ctr">
              <a:buNone/>
            </a:pP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Орловской области межэтнических и межконфессиональных конфликтов зарегистрировано не было! </a:t>
            </a:r>
          </a:p>
        </p:txBody>
      </p:sp>
      <p:pic>
        <p:nvPicPr>
          <p:cNvPr id="6" name="Picture 3" descr="C:\Documents and Settings\svk\Рабочий стол\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29587" y="142852"/>
            <a:ext cx="857256" cy="883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Олеся\Desktop\бе-ый-го-убь-етая-на-вектором-п-анеты-зем-и-9385166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29454" y="142852"/>
            <a:ext cx="928694" cy="85725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/>
        </p:nvGraphicFramePr>
        <p:xfrm>
          <a:off x="5292080" y="4214818"/>
          <a:ext cx="3066134" cy="23842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050" name="Picture 2" descr="C:\Users\Олеся\Desktop\Областной конкурс\Заявка  МБОУ Колпнянский лицей\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9512" y="116632"/>
            <a:ext cx="4176464" cy="4176464"/>
          </a:xfrm>
          <a:prstGeom prst="rect">
            <a:avLst/>
          </a:prstGeom>
          <a:noFill/>
        </p:spPr>
      </p:pic>
      <p:pic>
        <p:nvPicPr>
          <p:cNvPr id="2051" name="Picture 3" descr="C:\Users\Олеся\Desktop\Областной конкурс\Заявка  МБОУ Колпнянский лицей\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72000" y="1988840"/>
            <a:ext cx="4392488" cy="3744416"/>
          </a:xfrm>
          <a:prstGeom prst="rect">
            <a:avLst/>
          </a:prstGeom>
          <a:noFill/>
        </p:spPr>
      </p:pic>
      <p:pic>
        <p:nvPicPr>
          <p:cNvPr id="5" name="Picture 3" descr="C:\Documents and Settings\svk\Рабочий стол\8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29587" y="142852"/>
            <a:ext cx="857256" cy="883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Олеся\Desktop\бе-ый-го-убь-етая-на-вектором-п-анеты-зем-и-93851665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929454" y="142852"/>
            <a:ext cx="928694" cy="857256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Олеся\Desktop\бе-ый-го-убь-етая-на-вектором-п-анеты-зем-и-9385166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29454" y="142852"/>
            <a:ext cx="928694" cy="857256"/>
          </a:xfrm>
          <a:prstGeom prst="rect">
            <a:avLst/>
          </a:prstGeom>
          <a:noFill/>
        </p:spPr>
      </p:pic>
      <p:pic>
        <p:nvPicPr>
          <p:cNvPr id="5" name="Picture 3" descr="C:\Documents and Settings\svk\Рабочий стол\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29587" y="142852"/>
            <a:ext cx="857256" cy="883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89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357158" y="0"/>
            <a:ext cx="4071966" cy="5857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8915" name="Rectangle 3"/>
          <p:cNvSpPr>
            <a:spLocks noChangeArrowheads="1"/>
          </p:cNvSpPr>
          <p:nvPr/>
        </p:nvSpPr>
        <p:spPr bwMode="auto">
          <a:xfrm flipH="1">
            <a:off x="4857752" y="1000108"/>
            <a:ext cx="3351519" cy="38472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Земля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–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огромная планета во Вселенной.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Здесь столько наций, что не сосчитать.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Хочу, чтоб все с любовью вдохновенной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Смогли б друг друга радостно обнять.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Хоть с виду мы различные народы,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Но сердце наше одинаково стучит.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Когда в наш дом поселятся невзгоды,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Я верю: дружба наша победит.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Я призываю всех объединиться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 быть друг другу братьями на век,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Ведь только так смогли бы мы добиться,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Чтоб был счастливым в мире человек!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0" algn="ctr" eaLnBrk="0" hangingPunct="0"/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@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Московская Ольга Борисовна, учащаяся МБОУ «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Яковская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средняя общеобразовательная школа»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11560" y="1071546"/>
            <a:ext cx="7416824" cy="5021750"/>
          </a:xfrm>
        </p:spPr>
        <p:txBody>
          <a:bodyPr>
            <a:normAutofit fontScale="92500"/>
          </a:bodyPr>
          <a:lstStyle/>
          <a:p>
            <a:pPr lvl="0" algn="ctr">
              <a:buNone/>
            </a:pPr>
            <a:r>
              <a:rPr lang="ru-RU" sz="2400" b="1" dirty="0" smtClean="0">
                <a:latin typeface="Arno Pro" pitchFamily="18" charset="0"/>
              </a:rPr>
              <a:t>В целях реализации Указа Президента Российской Федерации от 19.12.2012  года  № 1666 </a:t>
            </a:r>
          </a:p>
          <a:p>
            <a:pPr lvl="0" algn="ctr">
              <a:buNone/>
            </a:pPr>
            <a:r>
              <a:rPr lang="ru-RU" sz="2400" b="1" dirty="0" smtClean="0">
                <a:latin typeface="Arno Pro" pitchFamily="18" charset="0"/>
              </a:rPr>
              <a:t>«О Стратегии государственной национальной политики Российской Федерации на период до 2025 года», в соответствии с Федеральным законом от 06.10.2003 года №131-ФЗ «Об общих принципах организации местного самоуправления в Российской Федерации» </a:t>
            </a:r>
          </a:p>
          <a:p>
            <a:pPr lvl="0" algn="ctr">
              <a:buNone/>
            </a:pPr>
            <a:r>
              <a:rPr lang="ru-RU" sz="2400" b="1" dirty="0" smtClean="0">
                <a:latin typeface="Arno Pro" pitchFamily="18" charset="0"/>
              </a:rPr>
              <a:t>на территории муниципального</a:t>
            </a:r>
          </a:p>
          <a:p>
            <a:pPr lvl="0" algn="ctr">
              <a:buNone/>
            </a:pPr>
            <a:r>
              <a:rPr lang="ru-RU" sz="2400" b="1" dirty="0" smtClean="0">
                <a:latin typeface="Arno Pro" pitchFamily="18" charset="0"/>
              </a:rPr>
              <a:t>образования </a:t>
            </a:r>
            <a:r>
              <a:rPr lang="ru-RU" sz="2400" b="1" dirty="0" err="1" smtClean="0">
                <a:latin typeface="Arno Pro" pitchFamily="18" charset="0"/>
              </a:rPr>
              <a:t>Колпнянский</a:t>
            </a:r>
            <a:r>
              <a:rPr lang="ru-RU" sz="2400" b="1" dirty="0" smtClean="0">
                <a:latin typeface="Arno Pro" pitchFamily="18" charset="0"/>
              </a:rPr>
              <a:t> район  Орловской области реализуются следующие </a:t>
            </a:r>
            <a:r>
              <a:rPr lang="ru-RU" sz="2400" b="1" dirty="0" smtClean="0">
                <a:solidFill>
                  <a:srgbClr val="FF0000"/>
                </a:solidFill>
                <a:latin typeface="Arno Pro" pitchFamily="18" charset="0"/>
              </a:rPr>
              <a:t>программы и план мероприятий по реализации Стратегии противодействия экстремизму в Российской Федерации до 2025 года</a:t>
            </a:r>
            <a:endParaRPr lang="ru-RU" sz="2000" b="1" dirty="0"/>
          </a:p>
        </p:txBody>
      </p:sp>
      <p:pic>
        <p:nvPicPr>
          <p:cNvPr id="4" name="Picture 3" descr="C:\Documents and Settings\svk\Рабочий стол\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29587" y="142852"/>
            <a:ext cx="857256" cy="883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Олеся\Desktop\бе-ый-го-убь-етая-на-вектором-п-анеты-зем-и-9385166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29454" y="142852"/>
            <a:ext cx="928694" cy="85725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251520" y="3356992"/>
            <a:ext cx="2677406" cy="2347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 descr="C:\Users\Олеся\Desktop\Областной конкурс\Заявка  МБОУ Яковская СОШ\Фотография №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67544" y="332656"/>
            <a:ext cx="5104588" cy="2952328"/>
          </a:xfrm>
          <a:prstGeom prst="rect">
            <a:avLst/>
          </a:prstGeom>
          <a:noFill/>
        </p:spPr>
      </p:pic>
      <p:pic>
        <p:nvPicPr>
          <p:cNvPr id="3082" name="Picture 10" descr="C:\Users\Олеся\Desktop\Областной конкурс\Заявка КДЦ\100_627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43240" y="3429000"/>
            <a:ext cx="2714644" cy="2214578"/>
          </a:xfrm>
          <a:prstGeom prst="rect">
            <a:avLst/>
          </a:prstGeom>
          <a:noFill/>
        </p:spPr>
      </p:pic>
      <p:pic>
        <p:nvPicPr>
          <p:cNvPr id="5" name="Picture 3" descr="C:\Documents and Settings\svk\Рабочий стол\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29587" y="142852"/>
            <a:ext cx="857256" cy="883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Олеся\Desktop\бе-ый-го-убь-етая-на-вектором-п-анеты-зем-и-9385166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929454" y="142852"/>
            <a:ext cx="928694" cy="857256"/>
          </a:xfrm>
          <a:prstGeom prst="rect">
            <a:avLst/>
          </a:prstGeom>
          <a:noFill/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72166" y="3429000"/>
            <a:ext cx="2857552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505" name="Picture 1" descr="F:\Документы\РАБОЧИЕ ДОКУМЕНТЫ\КОМИССИИ\Антитеррористическая комиссия документы\2022 ГОД\ЗАЯВКИ\28-02-2022_08-46-37 (1)\Коллектив 6 класса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643570" y="1285860"/>
            <a:ext cx="3214678" cy="1857388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2920" y="1142984"/>
            <a:ext cx="8183880" cy="4878304"/>
          </a:xfrm>
        </p:spPr>
        <p:txBody>
          <a:bodyPr/>
          <a:lstStyle/>
          <a:p>
            <a:pPr algn="ctr">
              <a:buNone/>
            </a:pPr>
            <a:r>
              <a:rPr lang="ru-RU" sz="1800" b="1" dirty="0" smtClean="0">
                <a:solidFill>
                  <a:srgbClr val="FF0000"/>
                </a:solidFill>
              </a:rPr>
              <a:t>Программа «Укрепление межнационального мира и межконфессионального согласия, проведение профилактики межнационациональных конфликтов  и продуцируемых правонарушений на территории Колпнянского района Орловской области на 2020-2022 годы»</a:t>
            </a:r>
          </a:p>
          <a:p>
            <a:pPr>
              <a:buNone/>
            </a:pPr>
            <a:endParaRPr lang="ru-RU" sz="1600" dirty="0" smtClean="0"/>
          </a:p>
          <a:p>
            <a:pPr>
              <a:buNone/>
            </a:pPr>
            <a:r>
              <a:rPr lang="ru-RU" sz="1600" b="1" dirty="0" smtClean="0"/>
              <a:t>Цели и задачи программы:</a:t>
            </a:r>
          </a:p>
          <a:p>
            <a:pPr>
              <a:buNone/>
            </a:pPr>
            <a:r>
              <a:rPr lang="ru-RU" sz="1600" dirty="0" smtClean="0"/>
              <a:t>- создание в Колпнянском районе Орловской области толерантной среды и формирование у населения внутренней потребности в толерантном поведении к людям других национальностей и религиозных конфессий на основе ценностей многонационального российского общества, общероссийской гражданской идентичности и культурного самосознания, принципов соблюдения прав и свобод человека;</a:t>
            </a:r>
          </a:p>
          <a:p>
            <a:pPr>
              <a:buNone/>
            </a:pPr>
            <a:r>
              <a:rPr lang="ru-RU" sz="1600" dirty="0" smtClean="0"/>
              <a:t>- профилактика межнациональных конфликтов;</a:t>
            </a:r>
          </a:p>
          <a:p>
            <a:pPr>
              <a:buNone/>
            </a:pPr>
            <a:r>
              <a:rPr lang="ru-RU" sz="1600" dirty="0" smtClean="0"/>
              <a:t>- обеспечение межнационального мира и согласия, предотвращение межнациональных конфликтов;</a:t>
            </a:r>
          </a:p>
          <a:p>
            <a:pPr>
              <a:buNone/>
            </a:pPr>
            <a:r>
              <a:rPr lang="ru-RU" sz="1600" dirty="0" smtClean="0"/>
              <a:t>- воспитание и укрепление толерантности через систему образования.</a:t>
            </a:r>
          </a:p>
          <a:p>
            <a:pPr>
              <a:buFontTx/>
              <a:buChar char="-"/>
            </a:pPr>
            <a:endParaRPr lang="ru-RU" sz="1600" dirty="0"/>
          </a:p>
        </p:txBody>
      </p:sp>
      <p:pic>
        <p:nvPicPr>
          <p:cNvPr id="4" name="Picture 3" descr="C:\Documents and Settings\svk\Рабочий стол\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29587" y="142852"/>
            <a:ext cx="857256" cy="883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Олеся\Desktop\бе-ый-го-убь-етая-на-вектором-п-анеты-зем-и-9385166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29454" y="142852"/>
            <a:ext cx="928694" cy="85725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sz="1400" dirty="0" smtClean="0">
                <a:solidFill>
                  <a:srgbClr val="FF0000"/>
                </a:solidFill>
              </a:rPr>
              <a:t>Основные мероприятия программы: </a:t>
            </a:r>
          </a:p>
          <a:p>
            <a:r>
              <a:rPr lang="ru-RU" sz="1400" dirty="0" smtClean="0"/>
              <a:t>- проведение культурно-массовых мероприятий, направленных на распространение и укрепление культуры мира, продвижение идеалов взаимопонимания, терпимости, межнациональной солидарности;</a:t>
            </a:r>
          </a:p>
          <a:p>
            <a:r>
              <a:rPr lang="ru-RU" sz="1400" dirty="0" smtClean="0"/>
              <a:t>- проведение мероприятий, направленных на профилактику этнического и религиозного экстремизма, укрепление межнационального согласия;</a:t>
            </a:r>
          </a:p>
          <a:p>
            <a:r>
              <a:rPr lang="ru-RU" sz="1400" dirty="0" smtClean="0"/>
              <a:t> - организация выставок методической литературы на тему «Культура мира»;</a:t>
            </a:r>
          </a:p>
          <a:p>
            <a:r>
              <a:rPr lang="ru-RU" sz="1400" dirty="0" smtClean="0"/>
              <a:t> - организация целенаправленной разъяснительной работы в образовательных учреждениях об уголовной и административной ответственности за националистические и иные экстремистские проявления;</a:t>
            </a:r>
          </a:p>
          <a:p>
            <a:r>
              <a:rPr lang="ru-RU" sz="1400" dirty="0" smtClean="0"/>
              <a:t>- проведение бесед по предупреждению</a:t>
            </a:r>
            <a:br>
              <a:rPr lang="ru-RU" sz="1400" dirty="0" smtClean="0"/>
            </a:br>
            <a:r>
              <a:rPr lang="ru-RU" sz="1400" dirty="0" smtClean="0"/>
              <a:t>и профилактике религиозного и национального экстремизма среди учащихся, родителей, сотрудников школы;</a:t>
            </a:r>
          </a:p>
          <a:p>
            <a:r>
              <a:rPr lang="ru-RU" sz="1400" dirty="0" smtClean="0"/>
              <a:t>- проведение в образовательных учреждениях бесед: «Толерантность, интернационализм»;</a:t>
            </a:r>
          </a:p>
          <a:p>
            <a:r>
              <a:rPr lang="ru-RU" sz="1400" dirty="0" smtClean="0"/>
              <a:t>- проведение читательских конференций для старшеклассников «Культура народов,</a:t>
            </a:r>
            <a:br>
              <a:rPr lang="ru-RU" sz="1400" dirty="0" smtClean="0"/>
            </a:br>
            <a:r>
              <a:rPr lang="ru-RU" sz="1400" dirty="0" smtClean="0"/>
              <a:t>проживающих в Российской Федерации»;</a:t>
            </a:r>
          </a:p>
          <a:p>
            <a:r>
              <a:rPr lang="ru-RU" sz="1400" dirty="0" smtClean="0"/>
              <a:t>- проведение книжной выставки «Многоликая Россия», направленной на профилактику экстремизма на национальной почве;</a:t>
            </a:r>
          </a:p>
          <a:p>
            <a:r>
              <a:rPr lang="ru-RU" sz="1400" dirty="0" smtClean="0"/>
              <a:t> - освещение в районной газете «За изобилие» мероприятий, проводимых в сфере межэтнических и межконфессиональных отношений;</a:t>
            </a:r>
          </a:p>
          <a:p>
            <a:r>
              <a:rPr lang="ru-RU" sz="1400" dirty="0" smtClean="0"/>
              <a:t>- участие специалистов, работающих в сфере межконфессиональных отношений, в семинарах, круглых столах, мероприятиях, в т.ч. в целях повышения квалификации</a:t>
            </a:r>
            <a:endParaRPr lang="ru-RU" sz="1400" dirty="0"/>
          </a:p>
        </p:txBody>
      </p:sp>
      <p:pic>
        <p:nvPicPr>
          <p:cNvPr id="4" name="Picture 3" descr="C:\Documents and Settings\svk\Рабочий стол\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29587" y="142852"/>
            <a:ext cx="857256" cy="883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Олеся\Desktop\бе-ый-го-убь-етая-на-вектором-п-анеты-зем-и-9385166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29454" y="142852"/>
            <a:ext cx="928694" cy="85725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6841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1400" dirty="0" smtClean="0">
                <a:solidFill>
                  <a:srgbClr val="C00000"/>
                </a:solidFill>
              </a:rPr>
              <a:t/>
            </a:r>
            <a:br>
              <a:rPr lang="ru-RU" sz="1400" dirty="0" smtClean="0">
                <a:solidFill>
                  <a:srgbClr val="C00000"/>
                </a:solidFill>
              </a:rPr>
            </a:br>
            <a:r>
              <a:rPr lang="ru-RU" sz="1400" dirty="0" smtClean="0">
                <a:solidFill>
                  <a:srgbClr val="C00000"/>
                </a:solidFill>
              </a:rPr>
              <a:t/>
            </a:r>
            <a:br>
              <a:rPr lang="ru-RU" sz="1400" dirty="0" smtClean="0">
                <a:solidFill>
                  <a:srgbClr val="C00000"/>
                </a:solidFill>
              </a:rPr>
            </a:br>
            <a:r>
              <a:rPr lang="ru-RU" sz="1400" dirty="0" smtClean="0">
                <a:solidFill>
                  <a:srgbClr val="C00000"/>
                </a:solidFill>
              </a:rPr>
              <a:t/>
            </a:r>
            <a:br>
              <a:rPr lang="ru-RU" sz="1400" dirty="0" smtClean="0">
                <a:solidFill>
                  <a:srgbClr val="C00000"/>
                </a:solidFill>
              </a:rPr>
            </a:br>
            <a:r>
              <a:rPr lang="ru-RU" sz="1400" dirty="0" smtClean="0">
                <a:solidFill>
                  <a:srgbClr val="C00000"/>
                </a:solidFill>
              </a:rPr>
              <a:t>Ежегодно проводится районный конкурс на звание </a:t>
            </a:r>
            <a:br>
              <a:rPr lang="ru-RU" sz="1400" dirty="0" smtClean="0">
                <a:solidFill>
                  <a:srgbClr val="C00000"/>
                </a:solidFill>
              </a:rPr>
            </a:br>
            <a:r>
              <a:rPr lang="ru-RU" sz="1400" dirty="0" smtClean="0">
                <a:solidFill>
                  <a:srgbClr val="C00000"/>
                </a:solidFill>
              </a:rPr>
              <a:t>«Лучшие информационные материалы, направленные на формирование у молодежи разных народов, религий и конфессий уважительного отношения друг к другу»</a:t>
            </a:r>
            <a:endParaRPr lang="ru-RU" sz="1400" dirty="0">
              <a:solidFill>
                <a:srgbClr val="C00000"/>
              </a:solidFill>
            </a:endParaRPr>
          </a:p>
        </p:txBody>
      </p:sp>
      <p:pic>
        <p:nvPicPr>
          <p:cNvPr id="4" name="Picture 3" descr="C:\Documents and Settings\svk\Рабочий стол\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29587" y="142852"/>
            <a:ext cx="857256" cy="883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Олеся\Desktop\бе-ый-го-убь-етая-на-вектором-п-анеты-зем-и-9385166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29454" y="142852"/>
            <a:ext cx="928694" cy="857256"/>
          </a:xfrm>
          <a:prstGeom prst="rect">
            <a:avLst/>
          </a:prstGeom>
          <a:noFill/>
        </p:spPr>
      </p:pic>
      <p:sp>
        <p:nvSpPr>
          <p:cNvPr id="18443" name="Rectangle 1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Ссылка на видеоролик «Мы разные, но мы вместе!»:</a:t>
            </a:r>
            <a:r>
              <a:rPr kumimoji="0" lang="ru-R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  <a:hlinkClick r:id="rId4"/>
              </a:rPr>
              <a:t>https://youtu.be/HIuuQXCvkwE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8445" name="Picture 13" descr="http://www.kolpna-adm.ru/files/uploads/images/OEjY85HYYPE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429124" y="1643050"/>
            <a:ext cx="4286280" cy="4857785"/>
          </a:xfrm>
          <a:prstGeom prst="rect">
            <a:avLst/>
          </a:prstGeom>
          <a:noFill/>
        </p:spPr>
      </p:pic>
      <p:sp>
        <p:nvSpPr>
          <p:cNvPr id="18446" name="Rectangle 14"/>
          <p:cNvSpPr>
            <a:spLocks noChangeArrowheads="1"/>
          </p:cNvSpPr>
          <p:nvPr/>
        </p:nvSpPr>
        <p:spPr bwMode="auto">
          <a:xfrm>
            <a:off x="0" y="1643050"/>
            <a:ext cx="4071934" cy="433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Дружба и братство- единая сила!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Огни городов всего мира горят,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Леса зеленеют, листвою шумят.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Высокие горы стеною встают.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 птицы Земли песни людям поют.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 том, как колосья пшеницы растут,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Как много людей на планете живут,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Как люди все любят родные края,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Счастливо живут на планете Земля.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 внешностью разные и цветом кожи,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Но, безусловно, в чем-то похожи!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Дружбой народов все дорожат,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Добро за добро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-это наций формат.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Ближнему помощь окажут всегда,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 беде не оставят людей никогда!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Дружба и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братство-единая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сила!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Народ всей Земли соединила!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0" algn="ctr" eaLnBrk="0" hangingPunct="0"/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@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 Мерзлякова Анастасия Юрьевна, учащаяся МБОУ «</a:t>
            </a:r>
            <a:r>
              <a:rPr lang="ru-RU" sz="1200" b="1" dirty="0" err="1" smtClean="0">
                <a:latin typeface="Times New Roman" pitchFamily="18" charset="0"/>
                <a:cs typeface="Times New Roman" pitchFamily="18" charset="0"/>
              </a:rPr>
              <a:t>Ярищенская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 средняя общеобразовательная школа»,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ткрытая">
  <a:themeElements>
    <a:clrScheme name="Открытая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Открытая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Открытая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95000" t="-106500" r="5000" b="2065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7534</TotalTime>
  <Words>1393</Words>
  <Application>Microsoft Office PowerPoint</Application>
  <PresentationFormat>Экран (4:3)</PresentationFormat>
  <Paragraphs>157</Paragraphs>
  <Slides>29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0" baseType="lpstr">
      <vt:lpstr>Открытая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   Ежегодно проводится районный конкурс на звание  «Лучшие информационные материалы, направленные на формирование у молодежи разных народов, религий и конфессий уважительного отношения друг к другу»</vt:lpstr>
      <vt:lpstr>    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Административные комиссии</dc:title>
  <dc:creator>Елесин</dc:creator>
  <cp:lastModifiedBy>Олеся</cp:lastModifiedBy>
  <cp:revision>424</cp:revision>
  <dcterms:created xsi:type="dcterms:W3CDTF">2013-04-10T11:35:11Z</dcterms:created>
  <dcterms:modified xsi:type="dcterms:W3CDTF">2022-06-14T17:32:33Z</dcterms:modified>
</cp:coreProperties>
</file>