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65" r:id="rId12"/>
    <p:sldId id="266" r:id="rId13"/>
    <p:sldId id="268" r:id="rId14"/>
    <p:sldId id="269" r:id="rId15"/>
    <p:sldId id="267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9A7D"/>
    <a:srgbClr val="000A2A"/>
    <a:srgbClr val="0033CC"/>
    <a:srgbClr val="4C5F27"/>
    <a:srgbClr val="435422"/>
    <a:srgbClr val="003200"/>
    <a:srgbClr val="0074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0BB7109-29B8-4275-AC1C-4D88DB9AD03A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C72808A-1DF6-4355-8CBF-81A0773F5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леся\Desktop\1924698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857224" y="0"/>
            <a:ext cx="8143932" cy="3071810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00100" y="-71462"/>
            <a:ext cx="78581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Номинация: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«Укрепление межнационального мира и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согласия, реализация иных мероприятий в сфере национальной политики на муниципальном уровне»</a:t>
            </a:r>
          </a:p>
          <a:p>
            <a:pPr algn="r"/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Колпнянский</a:t>
            </a:r>
            <a:r>
              <a:rPr lang="ru-RU" sz="2400" dirty="0" smtClean="0">
                <a:solidFill>
                  <a:schemeClr val="bg1"/>
                </a:solidFill>
              </a:rPr>
              <a:t> муниципальный район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Орловской области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042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71470" y="0"/>
            <a:ext cx="9215470" cy="6858000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282" y="1643050"/>
            <a:ext cx="86439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основных положений Концепции государственной национальной политики осуществляется органами местного самоуправления 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Колпнянского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Орловской области в рамках  муниципальных программ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Укрепление межнационального мира и межконфессионального согласия, проведение профилактики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межнационациональных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конфликтов  и продуцируемых правонарушений на территории Колпнянского района Орловской области на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2024-2026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Tx/>
              <a:buChar char="-"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Противодействие экстремизму и профилактика терроризма на территории Колпнянского района Орловской области на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2024-2026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Tx/>
              <a:buChar char="-"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«Профилактика правонарушений и противодействие преступности на территории Колпнянского района Орловской области  на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2014-2026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годы» и планом мероприятий по реализации Стратегии противодействия экстремизму в Российской Федерации до 2025 года на территории Колпнянского района Орловской области. </a:t>
            </a:r>
          </a:p>
          <a:p>
            <a:endParaRPr lang="ru-RU" dirty="0"/>
          </a:p>
        </p:txBody>
      </p:sp>
      <p:pic>
        <p:nvPicPr>
          <p:cNvPr id="5" name="Рисунок 4" descr="gerb_kor_kolp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6" y="214290"/>
            <a:ext cx="8286776" cy="1785950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Олеся\Desktop\Областной конкурс\Заявка МБОУ Тимирязевская СОШ\IMG_2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3116"/>
            <a:ext cx="6786610" cy="43356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428604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Ежегодно проводится районный конкурс на звание 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«Лучшие информационные материалы, направленные на формирование у молодежи разных народов, религий 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конфессий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уважительного отношения друг к другу»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14290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6" y="214290"/>
            <a:ext cx="8286776" cy="1785950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14414" y="428604"/>
            <a:ext cx="7358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ЕЖЕГОДНО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ПРОВОДЯТСЯ АКЦИИ: «ГЕОРГИЕВСКАЯ ЛЕНТОЧКА», «БЕССМЕРТНЫЙ ПОЛК», «ВАХТА ПАМЯТИ», «ЗНАМЯ ПОБЕДЫ» И ТАК ДАЛЕЕ</a:t>
            </a:r>
          </a:p>
          <a:p>
            <a:endParaRPr lang="ru-RU" dirty="0"/>
          </a:p>
        </p:txBody>
      </p:sp>
      <p:pic>
        <p:nvPicPr>
          <p:cNvPr id="5" name="Picture 2" descr="D:\Документы\РАБОЧИЕ ДОКУМЕНТЫ\Фото 09.05.2019 года\DSC_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85992"/>
            <a:ext cx="7465571" cy="3786214"/>
          </a:xfrm>
          <a:prstGeom prst="rect">
            <a:avLst/>
          </a:prstGeom>
          <a:noFill/>
        </p:spPr>
      </p:pic>
      <p:pic>
        <p:nvPicPr>
          <p:cNvPr id="6" name="Рисунок 5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2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786"/>
            <a:ext cx="471487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"/>
            <a:ext cx="4429124" cy="30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Документы\РАБОЧИЕ ДОКУМЕНТЫ\Фото 09.05.2019 года\DSC_0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071810"/>
            <a:ext cx="4429123" cy="3786190"/>
          </a:xfrm>
          <a:prstGeom prst="rect">
            <a:avLst/>
          </a:prstGeom>
          <a:noFill/>
        </p:spPr>
      </p:pic>
      <p:pic>
        <p:nvPicPr>
          <p:cNvPr id="6" name="Рисунок 5" descr="gerb_kor_kolp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142852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Олеся\Desktop\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4" name="Рисунок 3" descr="gerb_kor_kolp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14290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142852"/>
            <a:ext cx="864399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 «Противодействие экстремизму и профилактика терроризма на территории Колпнянского района Орловской области на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2024-2026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годы»</a:t>
            </a:r>
          </a:p>
          <a:p>
            <a:pPr algn="ctr"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 и задачи программы: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повышение уровня безопасности и защищенности населения и территории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Колпнянского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Орловской области от угроз терроризма и экстремизма;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совершенствование системы профилактических мер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антиэкстремистской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направленности;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предупреждение и пресечение распространения террористической и экстремистской идеологии;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уменьшение проявлений экстремизма и негативного отношения к лицам других национальностей и религиозных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конфессий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формирование у населения внутренней потребности в толерантном поведении к людям других национальностей и религиозных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конфессий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основе ценностей многонационального российского общества, культурного самосознания, принципов соблюдения прав и свобод человека;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формирование толерантности и межэтнической культуры в молодежной среде, профилактика агрессивного поведения;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организация воспитательной работы среди детей и молодежи, направленная на устранение причин и условий, способствующих совершению действий экстремистского характера;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-информирование населения 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Колпнянского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района Орловской области по вопросам  противодействия   терроризму   и   экстремизму;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координация  и  объединение усилий правоохранительных  и  контролирующих органов по повышению уровня общественной безопасности  и  обеспечения максимальной эффективности их деятельности в борьбе с  терроризмом;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пропаганда толерантного поведения к людям других национальностей  и  религиозных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конфессий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организация воспитательной работы среди детей  и  молодёжи, направленная на устранение причин  и  условий, способствующих совершению действий экстремистского характера;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повышение уровня в антитеррористической деятельности гражданского общества, руководителей предприятий, учреждений  и  организаций, независимо от форм собственности;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создание системы гласности  и  общественного порицания фактов халатности, пособничества, создания предпосылок к проникновению на территорию  района  террористов.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306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223"/>
            <a:ext cx="6643702" cy="49827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86116" y="0"/>
            <a:ext cx="5857884" cy="4429132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57554" y="142852"/>
            <a:ext cx="56436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мероприятия программы: 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мониторинга состояния межэтнических и религиозных отношений на территории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Колпнянского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Орловской области;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мероприятий для детей и молодёжи с использованием видеоматериалов «Профилактика экстремизма»;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комплексных проверок потенциально-опасных объектов на предмет профилактики террористических актов и техногенных аварий на них;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информирование населения по вопросам противодействия терроризму, предупреждению террористических актов, поведению в условиях ЧС;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учений и  тренировок на объектах культуры, спорта и образования по отработке взаимодействия    территориальных органов исполнительной власти и правоохранительных органов при угрозе совершения террористического акта;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изготовление печатных памяток по тематике противодействия терроризму и экстремизму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52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eS94KwdMG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071678"/>
            <a:ext cx="4357686" cy="29039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4414" y="214290"/>
            <a:ext cx="7715272" cy="1928826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42976" y="214290"/>
            <a:ext cx="72866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ВСЕХ ОБРАЗОВАТЕЛЬНЫХ И КУЛЬТУРНО- ДОСУГОВЫХ УЧРЕЖДЕНИЯХ ПРОВОДЯТСЯ МЕРОПРИЯТИЯ, НАПРАВЛЕННЫЕ НА УКРЕПЛЕНИЕ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МЕЖНАЦИОНАЛЬНОГО И МЕЖКОНФЕССИОНАЛЬНОГО СОГЛАСИЯ, РАЗВИТИЕ  ПОДДЕРЖКИ  ЯЗЫКОВ И КУЛЬТУРЫ НАРОДОВ РОССИЙСКОЙ ФЕДЕРАЦИИ, ПРОФИЛАКТИКУ  МЕЖНАЦИОНАЛЬНЫХ (МЕЖЭТНИЧЕСКИХ) КОНФЛИКТОВ</a:t>
            </a:r>
          </a:p>
          <a:p>
            <a:endParaRPr lang="ru-RU" dirty="0"/>
          </a:p>
        </p:txBody>
      </p:sp>
      <p:pic>
        <p:nvPicPr>
          <p:cNvPr id="6" name="Рисунок 5" descr="EuRzYijWPD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7562"/>
            <a:ext cx="4429124" cy="3321843"/>
          </a:xfrm>
          <a:prstGeom prst="rect">
            <a:avLst/>
          </a:prstGeom>
        </p:spPr>
      </p:pic>
      <p:pic>
        <p:nvPicPr>
          <p:cNvPr id="7" name="Рисунок 6" descr="gerb_kor_kolp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85728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14290"/>
            <a:ext cx="7715272" cy="928694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8662" y="357166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Многодетные семьи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Колпнянского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XkCzSB-Hm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3724274" cy="2793206"/>
          </a:xfrm>
          <a:prstGeom prst="rect">
            <a:avLst/>
          </a:prstGeom>
        </p:spPr>
      </p:pic>
      <p:pic>
        <p:nvPicPr>
          <p:cNvPr id="6" name="Рисунок 5" descr="3wmwv86sWf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142984"/>
            <a:ext cx="3714776" cy="2786082"/>
          </a:xfrm>
          <a:prstGeom prst="rect">
            <a:avLst/>
          </a:prstGeom>
        </p:spPr>
      </p:pic>
      <p:pic>
        <p:nvPicPr>
          <p:cNvPr id="7" name="Рисунок 6" descr="k9Ns3alCf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857628"/>
            <a:ext cx="3786182" cy="2839637"/>
          </a:xfrm>
          <a:prstGeom prst="rect">
            <a:avLst/>
          </a:prstGeom>
        </p:spPr>
      </p:pic>
      <p:pic>
        <p:nvPicPr>
          <p:cNvPr id="8" name="Рисунок 7" descr="gerb_kor_kolp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142852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saylovo-40781.jpg"/>
          <p:cNvPicPr>
            <a:picLocks noChangeAspect="1"/>
          </p:cNvPicPr>
          <p:nvPr/>
        </p:nvPicPr>
        <p:blipFill>
          <a:blip r:embed="rId2">
            <a:lum contrast="-40000"/>
          </a:blip>
          <a:stretch>
            <a:fillRect/>
          </a:stretch>
        </p:blipFill>
        <p:spPr>
          <a:xfrm>
            <a:off x="0" y="0"/>
            <a:ext cx="9142655" cy="6859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4414" y="142852"/>
            <a:ext cx="8001056" cy="1357322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85852" y="285728"/>
            <a:ext cx="7715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Совместно со всеми общественными объединениями, религиозными организациями, институтами гражданского общества организованно прошли традиционные праздники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jhA-yb_dKo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3857620" cy="2570742"/>
          </a:xfrm>
          <a:prstGeom prst="rect">
            <a:avLst/>
          </a:prstGeom>
        </p:spPr>
      </p:pic>
      <p:pic>
        <p:nvPicPr>
          <p:cNvPr id="8" name="Рисунок 7" descr="JV2pM7y_bk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571612"/>
            <a:ext cx="3859160" cy="2571768"/>
          </a:xfrm>
          <a:prstGeom prst="rect">
            <a:avLst/>
          </a:prstGeom>
        </p:spPr>
      </p:pic>
      <p:pic>
        <p:nvPicPr>
          <p:cNvPr id="9" name="Рисунок 8" descr="i.jf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4214818"/>
            <a:ext cx="3676656" cy="2543202"/>
          </a:xfrm>
          <a:prstGeom prst="rect">
            <a:avLst/>
          </a:prstGeom>
        </p:spPr>
      </p:pic>
      <p:pic>
        <p:nvPicPr>
          <p:cNvPr id="10" name="Рисунок 9" descr="gerb_kor_kolp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142852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2976" y="928670"/>
            <a:ext cx="5715040" cy="4572032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71604" y="1214422"/>
            <a:ext cx="48577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«Лучшая практика в сфере национальных отношений</a:t>
            </a:r>
          </a:p>
          <a:p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«…он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пронес в сердце маленький клочок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земли, именуемый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Колпнянским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краем»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биографии члена Союза литераторов РФ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Александра Петровича Павлова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85728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2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 (1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28604"/>
            <a:ext cx="5195717" cy="2928958"/>
          </a:xfrm>
          <a:prstGeom prst="rect">
            <a:avLst/>
          </a:prstGeom>
        </p:spPr>
      </p:pic>
      <p:pic>
        <p:nvPicPr>
          <p:cNvPr id="7" name="Рисунок 6" descr="i (2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1357298"/>
            <a:ext cx="2456891" cy="4357718"/>
          </a:xfrm>
          <a:prstGeom prst="rect">
            <a:avLst/>
          </a:prstGeom>
        </p:spPr>
      </p:pic>
      <p:pic>
        <p:nvPicPr>
          <p:cNvPr id="8" name="Рисунок 7" descr="i (3).jf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3643314"/>
            <a:ext cx="5143536" cy="289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24.jpg"/>
          <p:cNvPicPr>
            <a:picLocks noChangeAspect="1"/>
          </p:cNvPicPr>
          <p:nvPr/>
        </p:nvPicPr>
        <p:blipFill>
          <a:blip r:embed="rId2">
            <a:lum contrast="-40000"/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2" name="Рисунок 1" descr="7f77d87ba5afb46d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500042"/>
            <a:ext cx="4076041" cy="2714644"/>
          </a:xfrm>
          <a:prstGeom prst="rect">
            <a:avLst/>
          </a:prstGeom>
        </p:spPr>
      </p:pic>
      <p:pic>
        <p:nvPicPr>
          <p:cNvPr id="3" name="Рисунок 2" descr="i (4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571480"/>
            <a:ext cx="3080750" cy="5451651"/>
          </a:xfrm>
          <a:prstGeom prst="rect">
            <a:avLst/>
          </a:prstGeom>
        </p:spPr>
      </p:pic>
      <p:pic>
        <p:nvPicPr>
          <p:cNvPr id="4" name="Рисунок 3" descr="-Wka4b-xVh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9" y="3692002"/>
            <a:ext cx="4071935" cy="2665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axresdefault.jpg"/>
          <p:cNvPicPr>
            <a:picLocks noChangeAspect="1"/>
          </p:cNvPicPr>
          <p:nvPr/>
        </p:nvPicPr>
        <p:blipFill>
          <a:blip r:embed="rId2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3" descr="C:\Users\Олеся\Desktop\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4000528" cy="3143272"/>
          </a:xfrm>
          <a:prstGeom prst="rect">
            <a:avLst/>
          </a:prstGeom>
          <a:noFill/>
        </p:spPr>
      </p:pic>
      <p:pic>
        <p:nvPicPr>
          <p:cNvPr id="4" name="Picture 2" descr="C:\Users\Олеся\Desktop\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5120"/>
            <a:ext cx="3949703" cy="3176756"/>
          </a:xfrm>
          <a:prstGeom prst="rect">
            <a:avLst/>
          </a:prstGeom>
          <a:noFill/>
        </p:spPr>
      </p:pic>
      <p:pic>
        <p:nvPicPr>
          <p:cNvPr id="3" name="Picture 4" descr="C:\Users\Олеся\Desktop\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549646"/>
            <a:ext cx="392909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4.jpg"/>
          <p:cNvPicPr>
            <a:picLocks noChangeAspect="1"/>
          </p:cNvPicPr>
          <p:nvPr/>
        </p:nvPicPr>
        <p:blipFill>
          <a:blip r:embed="rId2">
            <a:lum contrast="-40000"/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Блок-схема: перфолента 2"/>
          <p:cNvSpPr/>
          <p:nvPr/>
        </p:nvSpPr>
        <p:spPr>
          <a:xfrm rot="5400000" flipV="1">
            <a:off x="1393009" y="678637"/>
            <a:ext cx="6215106" cy="5572164"/>
          </a:xfrm>
          <a:prstGeom prst="flowChartPunchedTape">
            <a:avLst/>
          </a:prstGeom>
          <a:solidFill>
            <a:srgbClr val="C59A7D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86050" y="428605"/>
            <a:ext cx="35719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мы – одна семья</a:t>
            </a:r>
            <a:endPara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Глаза закрыв рукой,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 мир теперь представь: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Покрылось все тоской,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Такой уж вот состав.</a:t>
            </a:r>
          </a:p>
          <a:p>
            <a:pPr algn="ctr">
              <a:buNone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Представь, что люди все похожи,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Одна лишь вера, язык всего один.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Представь: другой народ существовать не может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 Земле один лишь господин. </a:t>
            </a:r>
          </a:p>
          <a:p>
            <a:pPr algn="ctr">
              <a:buNone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 чем тогда весь смысл?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Какой тогда ответ?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одна лишь мысль,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один совет.</a:t>
            </a:r>
          </a:p>
          <a:p>
            <a:pPr algn="ctr">
              <a:buNone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 захочешь ты унизить,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Зло посмеявшись, растоптать,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Одумайся  и постарайся всех ты сблизить,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Народ другой скорей признать.</a:t>
            </a:r>
          </a:p>
          <a:p>
            <a:pPr algn="ctr">
              <a:buNone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 разве это все так важно: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Какого цвета ты, и глаз какой разрез,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что ты веришь так отважно?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Вопросов этих огромный лес…</a:t>
            </a:r>
          </a:p>
          <a:p>
            <a:pPr algn="ctr">
              <a:buNone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нет, не важно. И это точно .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Ведь все мы - одна семья,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сохранить мир нам надо срочно, 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упускать шанс никак нельзя.</a:t>
            </a:r>
          </a:p>
          <a:p>
            <a:pPr algn="ctr">
              <a:buNone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 пусть  в нашем общем доме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Навеки исчезнет вражда,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останется ничего, кроме</a:t>
            </a:r>
            <a:b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Доброты и любви навсегда.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Пономарёва </a:t>
            </a:r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Каринэ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2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Олеся\Desktop\Областной конкурс\Заявка МБОУ Тимирязевская СОШ —  11 класс\IMG_2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85794"/>
            <a:ext cx="7962998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282" y="2571744"/>
            <a:ext cx="8715436" cy="304698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Протяженность района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1176,7 кв.м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12459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Национальный состав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Русские – 97%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Украинцы – 1%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Кавказцы – 1%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Другие – 1%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1023928" cy="15973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1571604" y="357166"/>
            <a:ext cx="5643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</a:p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Колпнянский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_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857472"/>
            <a:ext cx="6000792" cy="4000528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7158" y="2887682"/>
            <a:ext cx="52864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История самого населенного пункта Колпны насчитывает более 430 лет (434 года). Поселок возник по указу царя Ивана Грозного в 1571 году - как сторожевая крепость южного рубежа Московского княжества. Основателем крепости был князь М.И. Воротынский - 1-й сторожевой воевода нашего края, затем его сменил боярин Никита Романович Юрьев (дед будущего царя Михаила Романова).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архивных документах поселение получило название «село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Колпенское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по названию реки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Колпянка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Впоследствии поселок стал называться Колпной.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rot="16200000">
            <a:off x="5143516" y="142864"/>
            <a:ext cx="4429132" cy="4143404"/>
          </a:xfrm>
          <a:prstGeom prst="flowChartPunchedTap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00760" y="357166"/>
            <a:ext cx="29289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Под </a:t>
            </a:r>
            <a:r>
              <a:rPr lang="ru-RU" sz="1600" dirty="0" err="1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голубым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 шатром небес,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Где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шелест трав и гулкий лес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,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Где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тонет пена  облаков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хрустальных чашах родников,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Течёт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моя река 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Сосна.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Там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русский дух, там Русь живёт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Корней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славянских мой народ.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Окрест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тебя моя Колпна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 Полей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безбрежных 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чернозём.</a:t>
            </a:r>
            <a:endParaRPr lang="ru-RU" sz="1600" dirty="0">
              <a:solidFill>
                <a:schemeClr val="bg1"/>
              </a:solidFill>
              <a:latin typeface="Bad Script" pitchFamily="2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Живу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и удивляюсь вновь: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Как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уместился край 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родной</a:t>
            </a:r>
            <a:b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 Ты </a:t>
            </a:r>
            <a:r>
              <a:rPr lang="ru-RU" sz="1600" dirty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в сердце маленьком моём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?!</a:t>
            </a:r>
          </a:p>
          <a:p>
            <a:endParaRPr lang="ru-RU" sz="1600" dirty="0">
              <a:solidFill>
                <a:schemeClr val="bg1"/>
              </a:solidFill>
              <a:latin typeface="Bad Script" pitchFamily="2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Вячеслав Гаврилин – Вятич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«Заря над </a:t>
            </a:r>
            <a:r>
              <a:rPr lang="ru-RU" sz="1600" dirty="0" err="1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Опольем</a:t>
            </a:r>
            <a:r>
              <a:rPr lang="ru-RU" sz="1600" dirty="0" smtClean="0">
                <a:solidFill>
                  <a:schemeClr val="bg1"/>
                </a:solidFill>
                <a:latin typeface="Bad Script" pitchFamily="2" charset="0"/>
                <a:cs typeface="Times New Roman" pitchFamily="18" charset="0"/>
              </a:rPr>
              <a:t>»</a:t>
            </a:r>
            <a:endParaRPr lang="ru-RU" sz="1600" dirty="0">
              <a:solidFill>
                <a:schemeClr val="bg1"/>
              </a:solidFill>
              <a:latin typeface="Bad Script" pitchFamily="2" charset="0"/>
              <a:cs typeface="Times New Roman" pitchFamily="18" charset="0"/>
            </a:endParaRPr>
          </a:p>
        </p:txBody>
      </p:sp>
      <p:pic>
        <p:nvPicPr>
          <p:cNvPr id="11" name="Рисунок 10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66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4-07-04 at 10.44.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43208" y="2857472"/>
            <a:ext cx="6000792" cy="4000528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00430" y="3071810"/>
            <a:ext cx="52864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 муниципального образования расположено пять религиозных организаций, четыре из которых являются православными приходами  и одна  религиозная организация «Орловское региональное объединение евангельских христиан – баптистов».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Действуют: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социально-ориентированная некоммерческая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Колпнянская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местная общественная организация ветеранов боевых действий в Афганистане» и  Станичное казачье общество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Орловского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отдельского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казачьего общества «Центральное казачье войско».</a:t>
            </a:r>
          </a:p>
        </p:txBody>
      </p:sp>
      <p:pic>
        <p:nvPicPr>
          <p:cNvPr id="5" name="Рисунок 4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0088968_rodnik-andreevskiy-kolodec-svyatoy-istochnik-u-derevni-andreevka-kolpnyanskiy-rayon-orlovskaya-obla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222"/>
            <a:ext cx="6643702" cy="498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43208" y="0"/>
            <a:ext cx="6000792" cy="4286304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28992" y="142852"/>
            <a:ext cx="5429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 и задачи программы: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создание в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Колпнянском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районе Орловской области толерантной среды и формирование у населения внутренней потребности в толерантном поведении к людям других национальностей и религиозных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конфессий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основе ценностей многонационального российского общества, общероссийской гражданской идентичности и культурного самосознания, принципов соблюдения прав и свобод человека;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профилактика межнациональных конфликтов;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обеспечение межнационального мира и согласия, предотвращение межнациональных конфликтов;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воспитание и укрепление толерантности через систему образования.</a:t>
            </a:r>
          </a:p>
          <a:p>
            <a:endParaRPr lang="ru-RU" dirty="0"/>
          </a:p>
        </p:txBody>
      </p:sp>
      <p:pic>
        <p:nvPicPr>
          <p:cNvPr id="6" name="Рисунок 5" descr="gerb_kor_kolp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4_ful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3214"/>
            <a:ext cx="5429256" cy="40719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29256" y="0"/>
            <a:ext cx="3714744" cy="3071834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n5YMNSX3eX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071810"/>
            <a:ext cx="3714744" cy="3786190"/>
          </a:xfrm>
          <a:prstGeom prst="rect">
            <a:avLst/>
          </a:prstGeom>
        </p:spPr>
      </p:pic>
      <p:pic>
        <p:nvPicPr>
          <p:cNvPr id="7" name="Рисунок 6" descr="-nBQXR5aE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59773" cy="3075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3570" y="142852"/>
            <a:ext cx="3286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Колпнянское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благочиние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Ливенской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епархии Орловской митрополии Русской Православной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Церкви</a:t>
            </a:r>
          </a:p>
          <a:p>
            <a:pPr algn="just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Освящение нового храма состоялось 2 ноября 2006 года — в День памяти великомученика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Артемия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gerb_kor_kolp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42852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xW0GiJGOx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2132" cy="3142023"/>
          </a:xfrm>
          <a:prstGeom prst="rect">
            <a:avLst/>
          </a:prstGeom>
        </p:spPr>
      </p:pic>
      <p:pic>
        <p:nvPicPr>
          <p:cNvPr id="3" name="Рисунок 2" descr="rPpoiPhtc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4696"/>
            <a:ext cx="5572132" cy="3713304"/>
          </a:xfrm>
          <a:prstGeom prst="rect">
            <a:avLst/>
          </a:prstGeom>
        </p:spPr>
      </p:pic>
      <p:pic>
        <p:nvPicPr>
          <p:cNvPr id="4" name="Рисунок 3" descr="z_7788169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3143248"/>
            <a:ext cx="3571868" cy="37147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0726" y="0"/>
            <a:ext cx="3714744" cy="3071834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43570" y="785794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Орловское региональное объединение евангельских христиан - баптистов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erb_kor_kolp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214290"/>
            <a:ext cx="1023928" cy="159732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102578"/>
            <a:ext cx="821537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Прошли </a:t>
            </a:r>
            <a:r>
              <a:rPr lang="ru-RU" sz="1400" dirty="0"/>
              <a:t>годы, по вознесении Иисуса Христа к Отцу. Церковь, что Он основал, разделилась на православие, католицизм и протестантизм. Протестантизм продолжил разделение дальше. Иисус оставил своим ученикам две главные заповеди о любви к Богу и ближним. Если каждая христианская религия стоит на этом в чем, например, отличие православия от баптизма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/>
              <a:t>Крещение. В православии христиан крестят троекратно: в честь Отца, и Сына, и Святого Духа. Греческое слово «</a:t>
            </a:r>
            <a:r>
              <a:rPr lang="ru-RU" sz="1400" dirty="0" err="1"/>
              <a:t>баптизо</a:t>
            </a:r>
            <a:r>
              <a:rPr lang="ru-RU" sz="1400" dirty="0"/>
              <a:t>» погружение с головой в воду поясняет: здесь крещение — однократное полное погружение в воду, кропление и обливание отвергается. Дети не становятся баптистами, они крестят только взрослых.</a:t>
            </a:r>
          </a:p>
          <a:p>
            <a:r>
              <a:rPr lang="ru-RU" sz="1400" dirty="0"/>
              <a:t>Пресвятая Богородица. Царица Небесная для баптистов не является честнейшей Херувим и славнейшей Серафим. Они не молятся и не поклоняются Ей, считают избранной женщиной, но не святой.</a:t>
            </a:r>
          </a:p>
          <a:p>
            <a:r>
              <a:rPr lang="ru-RU" sz="1400" dirty="0"/>
              <a:t>Отношение к умершим. Баптисты не молятся о прощении грехов усопших. Отрицают почитание святых, как уже умерших людей. А как следствие икон и православных святынь.</a:t>
            </a:r>
          </a:p>
          <a:p>
            <a:r>
              <a:rPr lang="ru-RU" sz="1400" dirty="0"/>
              <a:t>Священное Предание. Православные «держатся предания, которым научены или словом, или посланием» (2Фес. 2: 15). Всесторонне изучают Библию, руководствуются опытом Святых отцов. Баптисты самолично толкуют Писание, отказываются от богатейшего Церковного наследия, заключенного в Предании.</a:t>
            </a:r>
          </a:p>
          <a:p>
            <a:r>
              <a:rPr lang="ru-RU" sz="1400" dirty="0"/>
              <a:t>Молитвы. Православие постоянно обращается к Богу в молитве, в общественном богослужении темы молитвы задает духовенство. Цель баптистов больше не в молитвенном общении с Господом, а в сухой </a:t>
            </a:r>
            <a:r>
              <a:rPr lang="ru-RU" sz="1400" dirty="0" err="1"/>
              <a:t>Евангелизации</a:t>
            </a:r>
            <a:r>
              <a:rPr lang="ru-RU" sz="1400" dirty="0"/>
              <a:t>. Как можно большему количеству людей рассказать о воплощении Бога. Священство они отвергают, как и рукоположение.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290"/>
            <a:ext cx="8715404" cy="928694"/>
          </a:xfrm>
          <a:prstGeom prst="rect">
            <a:avLst/>
          </a:prstGeom>
          <a:solidFill>
            <a:srgbClr val="4C5F2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 отличий православия от баптизма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708</TotalTime>
  <Words>907</Words>
  <Application>Microsoft Office PowerPoint</Application>
  <PresentationFormat>Экран (4:3)</PresentationFormat>
  <Paragraphs>109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Олеся</cp:lastModifiedBy>
  <cp:revision>72</cp:revision>
  <dcterms:created xsi:type="dcterms:W3CDTF">2024-07-31T08:33:02Z</dcterms:created>
  <dcterms:modified xsi:type="dcterms:W3CDTF">2024-08-02T16:40:14Z</dcterms:modified>
</cp:coreProperties>
</file>